
<file path=[Content_Types].xml><?xml version="1.0" encoding="utf-8"?>
<Types xmlns="http://schemas.openxmlformats.org/package/2006/content-types">
  <Default Extension="jpeg" ContentType="image/jpeg"/>
  <Default Extension="jpg" ContentType="image/jpeg"/>
  <Default Extension="jpg!d"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193"/>
    <a:srgbClr val="FF7E79"/>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p:restoredTop sz="96208"/>
  </p:normalViewPr>
  <p:slideViewPr>
    <p:cSldViewPr snapToGrid="0" snapToObjects="1">
      <p:cViewPr varScale="1">
        <p:scale>
          <a:sx n="112" d="100"/>
          <a:sy n="112" d="100"/>
        </p:scale>
        <p:origin x="6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064D3-EBC6-B242-AB93-DF5C019129E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3D94EC0-2E4E-3A4E-9CD4-595F44FA01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2F18038-1323-2048-8E41-0382F45AFFA1}"/>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2934CFE3-D5FE-0940-9CAD-43DB43FEC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10DAD-1E85-0048-9610-6DE4DB76DD1F}"/>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1471065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10C55-9E26-2347-9ABF-7F58ABF9787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60F9564-8DFC-B74B-A2D8-E07FE12B22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08C9B92-D3BF-C349-8F2C-8DB3F18C8F9F}"/>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2F4CD04A-F86B-AA4D-A5D2-0F0761967A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7360A2-639F-A941-AC1E-AC8E75C7FFCC}"/>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2856161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69157C-ABAB-7C48-9C67-9A5D3C1ED89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622E32F-9145-D94E-BBAC-4DEA25682A4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CA5CD8-3CD8-4541-B5CB-CC6945B25651}"/>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EF8B2D02-D401-984B-8CE8-BFACF27E1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3AF8E8-A9E0-1643-B29A-9837E2C2BFD4}"/>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401108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613C-E996-0C43-9DB9-9E32672CF6C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D945FB0-C808-7149-8A70-7A0BFDE375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6C4063-3F1C-FA4B-A5B2-59107E0CEFEA}"/>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FE794864-0588-9846-8B1A-FCAD02BB82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2B0D97-03AD-1E49-A644-8F57D4BB2213}"/>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2687133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E114-C1FA-E64B-AF3E-CFA20972ED6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13883A5-85EB-214F-B198-62058AE3F6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05236A6-8454-714F-BC82-6C8EA60A988C}"/>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1E4B4FBA-0158-EE44-8228-C4E100DC0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6D998F-20B2-F947-83EB-81B775E1E846}"/>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150506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0AB88-49B3-C946-9D95-FA8F6E85A05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8EEA0A9-8EBC-A14E-B101-238392AF8DB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C394E3F-220C-D64E-A221-3106C51BAAF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43C0DB9-893C-8947-BEB4-C9B6C267B113}"/>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6" name="Footer Placeholder 5">
            <a:extLst>
              <a:ext uri="{FF2B5EF4-FFF2-40B4-BE49-F238E27FC236}">
                <a16:creationId xmlns:a16="http://schemas.microsoft.com/office/drawing/2014/main" id="{F17CFEE0-AA53-0F4C-80EE-E074361E0D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C05190-69BC-5144-B596-DFA211313C82}"/>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985775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7EB06-1AEB-2948-B7BE-B2DB6C58A82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5B681CC-0F94-6E4F-AD1A-30AF7316EF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E76F715-B10F-0D46-91A8-9C2F793B6E0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A024242-01FB-C542-87B9-6D4A183777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7E48254-DCCF-4041-8438-81BF29AFBE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21196E4-4F4F-1447-895A-0891BB598177}"/>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8" name="Footer Placeholder 7">
            <a:extLst>
              <a:ext uri="{FF2B5EF4-FFF2-40B4-BE49-F238E27FC236}">
                <a16:creationId xmlns:a16="http://schemas.microsoft.com/office/drawing/2014/main" id="{1AA73318-168C-E943-8EED-653DE56274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C19BCF-2072-D241-9166-8393D099EE50}"/>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306945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E92D3-1F0A-2942-A1FC-E7B577C8D86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15AB7A6-3986-A347-B2E7-53309AFE64AA}"/>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4" name="Footer Placeholder 3">
            <a:extLst>
              <a:ext uri="{FF2B5EF4-FFF2-40B4-BE49-F238E27FC236}">
                <a16:creationId xmlns:a16="http://schemas.microsoft.com/office/drawing/2014/main" id="{08FBBF37-FAA5-454C-8C87-4FE28462A3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3DF90F-8D81-B04F-97BF-E56FB0AF8B4F}"/>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398007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B6B7DF-B39B-E64B-AFCB-6FEA1B8BF658}"/>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3" name="Footer Placeholder 2">
            <a:extLst>
              <a:ext uri="{FF2B5EF4-FFF2-40B4-BE49-F238E27FC236}">
                <a16:creationId xmlns:a16="http://schemas.microsoft.com/office/drawing/2014/main" id="{C24B645E-B144-704C-9C99-C64C162AEB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7458FF-F199-0E43-AFFF-AE02C835F306}"/>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334889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0018E-FADF-5645-81B6-8BB25AADCB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0C071C5-BF59-A44A-B837-07E0667283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5D0E51A-C947-234C-B5D6-5B11588E88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BB85A3F-58CC-C648-B403-8BE71B3357F1}"/>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6" name="Footer Placeholder 5">
            <a:extLst>
              <a:ext uri="{FF2B5EF4-FFF2-40B4-BE49-F238E27FC236}">
                <a16:creationId xmlns:a16="http://schemas.microsoft.com/office/drawing/2014/main" id="{AF73AF85-35F5-2F47-8FE4-EBEABFF71C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F406BB-516B-6B42-9F21-B6D12B65D2EC}"/>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2555992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56B63-1113-114C-861E-66615D0C2A3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A2D264D-6C11-4D41-8EAF-7D5A5BD2B0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A818A2-6F5C-6F40-87A8-E97DC4C4F6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20A02B-1E87-E444-B796-6971B99DEBFF}"/>
              </a:ext>
            </a:extLst>
          </p:cNvPr>
          <p:cNvSpPr>
            <a:spLocks noGrp="1"/>
          </p:cNvSpPr>
          <p:nvPr>
            <p:ph type="dt" sz="half" idx="10"/>
          </p:nvPr>
        </p:nvSpPr>
        <p:spPr/>
        <p:txBody>
          <a:bodyPr/>
          <a:lstStyle/>
          <a:p>
            <a:fld id="{AEA43B16-8282-2A4B-A251-CA50D60BFFA7}" type="datetimeFigureOut">
              <a:rPr lang="en-US" smtClean="0"/>
              <a:t>7/23/26</a:t>
            </a:fld>
            <a:endParaRPr lang="en-US"/>
          </a:p>
        </p:txBody>
      </p:sp>
      <p:sp>
        <p:nvSpPr>
          <p:cNvPr id="6" name="Footer Placeholder 5">
            <a:extLst>
              <a:ext uri="{FF2B5EF4-FFF2-40B4-BE49-F238E27FC236}">
                <a16:creationId xmlns:a16="http://schemas.microsoft.com/office/drawing/2014/main" id="{40C7DAF3-31F7-D443-937C-67B34CE23C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F20F30-5C07-BF44-B419-155A04BC6C7B}"/>
              </a:ext>
            </a:extLst>
          </p:cNvPr>
          <p:cNvSpPr>
            <a:spLocks noGrp="1"/>
          </p:cNvSpPr>
          <p:nvPr>
            <p:ph type="sldNum" sz="quarter" idx="12"/>
          </p:nvPr>
        </p:nvSpPr>
        <p:spPr/>
        <p:txBody>
          <a:bodyPr/>
          <a:lstStyle/>
          <a:p>
            <a:fld id="{F49AF981-F2F9-0C40-9399-BF2A5CDFBF04}" type="slidenum">
              <a:rPr lang="en-US" smtClean="0"/>
              <a:t>‹#›</a:t>
            </a:fld>
            <a:endParaRPr lang="en-US"/>
          </a:p>
        </p:txBody>
      </p:sp>
    </p:spTree>
    <p:extLst>
      <p:ext uri="{BB962C8B-B14F-4D97-AF65-F5344CB8AC3E}">
        <p14:creationId xmlns:p14="http://schemas.microsoft.com/office/powerpoint/2010/main" val="1392196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1BB55-1038-404E-A74B-A326459C75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D4482F0-50C7-044D-B918-B9BEDE5550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0D3286-224E-5842-9021-C1B17D5B5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A43B16-8282-2A4B-A251-CA50D60BFFA7}" type="datetimeFigureOut">
              <a:rPr lang="en-US" smtClean="0"/>
              <a:t>7/23/26</a:t>
            </a:fld>
            <a:endParaRPr lang="en-US"/>
          </a:p>
        </p:txBody>
      </p:sp>
      <p:sp>
        <p:nvSpPr>
          <p:cNvPr id="5" name="Footer Placeholder 4">
            <a:extLst>
              <a:ext uri="{FF2B5EF4-FFF2-40B4-BE49-F238E27FC236}">
                <a16:creationId xmlns:a16="http://schemas.microsoft.com/office/drawing/2014/main" id="{5F8BE90F-2196-C848-A4F7-CF76E04D06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23E0F65-A61A-964E-8891-530F792055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9AF981-F2F9-0C40-9399-BF2A5CDFBF04}" type="slidenum">
              <a:rPr lang="en-US" smtClean="0"/>
              <a:t>‹#›</a:t>
            </a:fld>
            <a:endParaRPr lang="en-US"/>
          </a:p>
        </p:txBody>
      </p:sp>
    </p:spTree>
    <p:extLst>
      <p:ext uri="{BB962C8B-B14F-4D97-AF65-F5344CB8AC3E}">
        <p14:creationId xmlns:p14="http://schemas.microsoft.com/office/powerpoint/2010/main" val="389047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hyperlink" Target="https://pixabay.com/en/balls-spheres-bubble-gum-wallpaper-2174518/"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en.wikipedia.org/wiki/Baseball_%28ball%29" TargetMode="External"/><Relationship Id="rId5" Type="http://schemas.openxmlformats.org/officeDocument/2006/relationships/hyperlink" Target="https://en.wikipedia.org/wiki/Elementary_arithmetic" TargetMode="External"/><Relationship Id="rId10" Type="http://schemas.openxmlformats.org/officeDocument/2006/relationships/image" Target="../media/image6.jpg"/><Relationship Id="rId4" Type="http://schemas.openxmlformats.org/officeDocument/2006/relationships/image" Target="../media/image3.png"/><Relationship Id="rId9" Type="http://schemas.openxmlformats.org/officeDocument/2006/relationships/hyperlink" Target="http://www.pngall.com/beach-ball-png"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www.freeimageslive.co.uk/free_stock_image/learning-maths-jpg" TargetMode="External"/><Relationship Id="rId3" Type="http://schemas.openxmlformats.org/officeDocument/2006/relationships/hyperlink" Target="https://pxhere.com/en/photo/1386315" TargetMode="External"/><Relationship Id="rId7" Type="http://schemas.openxmlformats.org/officeDocument/2006/relationships/hyperlink" Target="http://www1.ilmortodelmese.com/2017/06/simon-sayce-19xx-2017.html" TargetMode="External"/><Relationship Id="rId12" Type="http://schemas.openxmlformats.org/officeDocument/2006/relationships/image" Target="../media/image12.jpg"/><Relationship Id="rId2" Type="http://schemas.openxmlformats.org/officeDocument/2006/relationships/image" Target="../media/image7.jpg!d"/><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hyperlink" Target="https://ell.stackexchange.com/questions/52935/what-are-the-words-used-with-a-pair-of" TargetMode="External"/><Relationship Id="rId5" Type="http://schemas.openxmlformats.org/officeDocument/2006/relationships/hyperlink" Target="https://en.wikipedia.org/wiki/File:Number_theory_symbol.svg" TargetMode="Externa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hyperlink" Target="https://en.wikipedia.org/wiki/Tic-tac-to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opencurriculum.org/6487/4oa-multiples-of-nine/" TargetMode="External"/><Relationship Id="rId2" Type="http://schemas.openxmlformats.org/officeDocument/2006/relationships/image" Target="../media/image13.jpg"/><Relationship Id="rId1" Type="http://schemas.openxmlformats.org/officeDocument/2006/relationships/slideLayout" Target="../slideLayouts/slideLayout2.xml"/><Relationship Id="rId5" Type="http://schemas.openxmlformats.org/officeDocument/2006/relationships/hyperlink" Target="https://en.wikipedia.org/wiki/File:Operators_(plus_minus_times_divide).svg"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6D0A89-FB78-E94E-AA47-582A9EE5898B}"/>
              </a:ext>
            </a:extLst>
          </p:cNvPr>
          <p:cNvPicPr>
            <a:picLocks noChangeAspect="1"/>
          </p:cNvPicPr>
          <p:nvPr/>
        </p:nvPicPr>
        <p:blipFill rotWithShape="1">
          <a:blip r:embed="rId2"/>
          <a:srcRect l="61212" t="14619" r="2141" b="31566"/>
          <a:stretch/>
        </p:blipFill>
        <p:spPr>
          <a:xfrm>
            <a:off x="506776" y="374574"/>
            <a:ext cx="3321305" cy="3048323"/>
          </a:xfrm>
          <a:prstGeom prst="rect">
            <a:avLst/>
          </a:prstGeom>
        </p:spPr>
      </p:pic>
      <p:pic>
        <p:nvPicPr>
          <p:cNvPr id="8" name="Picture 7">
            <a:extLst>
              <a:ext uri="{FF2B5EF4-FFF2-40B4-BE49-F238E27FC236}">
                <a16:creationId xmlns:a16="http://schemas.microsoft.com/office/drawing/2014/main" id="{6F6D9FF9-D9CC-E44E-9780-52CCDFE33250}"/>
              </a:ext>
            </a:extLst>
          </p:cNvPr>
          <p:cNvPicPr>
            <a:picLocks noChangeAspect="1"/>
          </p:cNvPicPr>
          <p:nvPr/>
        </p:nvPicPr>
        <p:blipFill rotWithShape="1">
          <a:blip r:embed="rId3"/>
          <a:srcRect l="10155" t="48704" r="66894" b="44722"/>
          <a:stretch/>
        </p:blipFill>
        <p:spPr>
          <a:xfrm>
            <a:off x="632698" y="1684140"/>
            <a:ext cx="3063648" cy="548473"/>
          </a:xfrm>
          <a:prstGeom prst="rect">
            <a:avLst/>
          </a:prstGeom>
        </p:spPr>
      </p:pic>
      <p:sp>
        <p:nvSpPr>
          <p:cNvPr id="9" name="Rectangle 8">
            <a:extLst>
              <a:ext uri="{FF2B5EF4-FFF2-40B4-BE49-F238E27FC236}">
                <a16:creationId xmlns:a16="http://schemas.microsoft.com/office/drawing/2014/main" id="{0EAAFB68-1861-164F-80ED-E5FCF1693694}"/>
              </a:ext>
            </a:extLst>
          </p:cNvPr>
          <p:cNvSpPr/>
          <p:nvPr/>
        </p:nvSpPr>
        <p:spPr>
          <a:xfrm>
            <a:off x="506776" y="387287"/>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AD9FD4D-73AA-904C-BDA2-FDDF76C531DA}"/>
              </a:ext>
            </a:extLst>
          </p:cNvPr>
          <p:cNvSpPr/>
          <p:nvPr/>
        </p:nvSpPr>
        <p:spPr>
          <a:xfrm>
            <a:off x="4289654" y="387286"/>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ABCA71-0329-BF44-BB52-625CCA46DC7E}"/>
              </a:ext>
            </a:extLst>
          </p:cNvPr>
          <p:cNvSpPr/>
          <p:nvPr/>
        </p:nvSpPr>
        <p:spPr>
          <a:xfrm>
            <a:off x="8237997" y="356912"/>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40B356C-EDFB-454A-A1A3-8418D225F8E2}"/>
              </a:ext>
            </a:extLst>
          </p:cNvPr>
          <p:cNvSpPr/>
          <p:nvPr/>
        </p:nvSpPr>
        <p:spPr>
          <a:xfrm>
            <a:off x="4289655" y="3630513"/>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6E2C414-95B9-364B-A747-176D472FF263}"/>
              </a:ext>
            </a:extLst>
          </p:cNvPr>
          <p:cNvSpPr/>
          <p:nvPr/>
        </p:nvSpPr>
        <p:spPr>
          <a:xfrm>
            <a:off x="8237996" y="3630512"/>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D7583F2-1397-B040-93CE-A3C313500192}"/>
              </a:ext>
            </a:extLst>
          </p:cNvPr>
          <p:cNvSpPr txBox="1"/>
          <p:nvPr/>
        </p:nvSpPr>
        <p:spPr>
          <a:xfrm>
            <a:off x="4391637" y="491191"/>
            <a:ext cx="3117337" cy="2769989"/>
          </a:xfrm>
          <a:prstGeom prst="rect">
            <a:avLst/>
          </a:prstGeom>
          <a:noFill/>
        </p:spPr>
        <p:txBody>
          <a:bodyPr wrap="square" rtlCol="0">
            <a:spAutoFit/>
          </a:bodyPr>
          <a:lstStyle/>
          <a:p>
            <a:r>
              <a:rPr lang="en-US" sz="1200" i="1" u="sng" dirty="0" err="1">
                <a:solidFill>
                  <a:srgbClr val="009193"/>
                </a:solidFill>
                <a:latin typeface="Tisa Offc Serif Pro" panose="02010504030101020102" pitchFamily="2" charset="0"/>
              </a:rPr>
              <a:t>Maths</a:t>
            </a:r>
            <a:r>
              <a:rPr lang="en-US" sz="1200" i="1" u="sng" dirty="0">
                <a:solidFill>
                  <a:srgbClr val="009193"/>
                </a:solidFill>
                <a:latin typeface="Tisa Offc Serif Pro" panose="02010504030101020102" pitchFamily="2" charset="0"/>
              </a:rPr>
              <a:t> baseball</a:t>
            </a:r>
          </a:p>
          <a:p>
            <a:endParaRPr lang="en-US" sz="1200" i="1" dirty="0">
              <a:latin typeface="Tisa Offc Serif Pro" panose="02010504030101020102" pitchFamily="2" charset="0"/>
            </a:endParaRPr>
          </a:p>
          <a:p>
            <a:r>
              <a:rPr lang="en-GB" sz="1200" i="1" dirty="0">
                <a:latin typeface="Tisa Offc Serif Pro" panose="02010504030101020102" pitchFamily="2" charset="0"/>
              </a:rPr>
              <a:t>Divide your class into two teams to play math baseball</a:t>
            </a:r>
          </a:p>
          <a:p>
            <a:endParaRPr lang="en-GB" sz="1200" i="1" dirty="0">
              <a:latin typeface="Tisa Offc Serif Pro" panose="02010504030101020102" pitchFamily="2" charset="0"/>
            </a:endParaRPr>
          </a:p>
          <a:p>
            <a:r>
              <a:rPr lang="en-GB" sz="1200" i="1" dirty="0">
                <a:latin typeface="Tisa Offc Serif Pro" panose="02010504030101020102" pitchFamily="2" charset="0"/>
              </a:rPr>
              <a:t>One team will start at bat, scoring runs by choosing questions worth one, two or three bases. You’ll “pitch” the questions, which range in difficulty depending on how many bases they’re worth. If the at-bat team answers incorrectly, the defending team can respond correctly to earn an out. After three outs, switch sides. Play until one team hits 10 runs.</a:t>
            </a:r>
          </a:p>
          <a:p>
            <a:endParaRPr lang="en-US" dirty="0"/>
          </a:p>
        </p:txBody>
      </p:sp>
      <p:sp>
        <p:nvSpPr>
          <p:cNvPr id="16" name="TextBox 15">
            <a:extLst>
              <a:ext uri="{FF2B5EF4-FFF2-40B4-BE49-F238E27FC236}">
                <a16:creationId xmlns:a16="http://schemas.microsoft.com/office/drawing/2014/main" id="{FDDEF7D3-615B-E446-AB50-C1762CBAA34F}"/>
              </a:ext>
            </a:extLst>
          </p:cNvPr>
          <p:cNvSpPr txBox="1"/>
          <p:nvPr/>
        </p:nvSpPr>
        <p:spPr>
          <a:xfrm>
            <a:off x="8339979" y="491191"/>
            <a:ext cx="3117337" cy="2616101"/>
          </a:xfrm>
          <a:prstGeom prst="rect">
            <a:avLst/>
          </a:prstGeom>
          <a:noFill/>
        </p:spPr>
        <p:txBody>
          <a:bodyPr wrap="square" rtlCol="0">
            <a:spAutoFit/>
          </a:bodyPr>
          <a:lstStyle/>
          <a:p>
            <a:r>
              <a:rPr lang="en-US" sz="1200" i="1" u="sng" dirty="0">
                <a:solidFill>
                  <a:srgbClr val="009193"/>
                </a:solidFill>
                <a:latin typeface="Tisa Offc Serif Pro" panose="02010504030101020102" pitchFamily="2" charset="0"/>
              </a:rPr>
              <a:t>BINGO</a:t>
            </a:r>
          </a:p>
          <a:p>
            <a:endParaRPr lang="en-US" sz="1200" i="1" u="sng" dirty="0">
              <a:solidFill>
                <a:srgbClr val="009193"/>
              </a:solidFill>
              <a:latin typeface="Tisa Offc Serif Pro" panose="02010504030101020102" pitchFamily="2" charset="0"/>
            </a:endParaRPr>
          </a:p>
          <a:p>
            <a:r>
              <a:rPr lang="en-GB" sz="1400" i="1" dirty="0">
                <a:latin typeface="Tisa Offc Serif Pro" panose="02010504030101020102" pitchFamily="2" charset="0"/>
              </a:rPr>
              <a:t>First, create bingo cards that contain answers to different multiplication tables. Second, hand them out to students and make sure they have a separate sheet for calculations. Finally, instead of calling numbers, state equations such as 8 × 7. After determining the product is 56, they can check off the number if it’s on their cards.</a:t>
            </a:r>
            <a:endParaRPr lang="en-US" sz="1400" i="1" dirty="0">
              <a:latin typeface="Tisa Offc Serif Pro" panose="02010504030101020102" pitchFamily="2" charset="0"/>
            </a:endParaRPr>
          </a:p>
        </p:txBody>
      </p:sp>
      <p:pic>
        <p:nvPicPr>
          <p:cNvPr id="21" name="Picture 20" descr="A picture containing object, kit, clock&#10;&#10;Description automatically generated">
            <a:extLst>
              <a:ext uri="{FF2B5EF4-FFF2-40B4-BE49-F238E27FC236}">
                <a16:creationId xmlns:a16="http://schemas.microsoft.com/office/drawing/2014/main" id="{B0DA4934-8ABC-5647-80FE-6F9D03A73B43}"/>
              </a:ext>
            </a:extLst>
          </p:cNvPr>
          <p:cNvPicPr>
            <a:picLocks noChangeAspect="1"/>
          </p:cNvPicPr>
          <p:nvPr/>
        </p:nvPicPr>
        <p:blipFill>
          <a:blip r:embed="rId4">
            <a:alphaModFix amt="32000"/>
            <a:extLst>
              <a:ext uri="{837473B0-CC2E-450A-ABE3-18F120FF3D39}">
                <a1611:picAttrSrcUrl xmlns:a1611="http://schemas.microsoft.com/office/drawing/2016/11/main" r:id="rId5"/>
              </a:ext>
            </a:extLst>
          </a:blip>
          <a:stretch>
            <a:fillRect/>
          </a:stretch>
        </p:blipFill>
        <p:spPr>
          <a:xfrm>
            <a:off x="8339979" y="453649"/>
            <a:ext cx="2912789" cy="2912789"/>
          </a:xfrm>
          <a:prstGeom prst="rect">
            <a:avLst/>
          </a:prstGeom>
        </p:spPr>
      </p:pic>
      <p:sp>
        <p:nvSpPr>
          <p:cNvPr id="24" name="TextBox 23">
            <a:extLst>
              <a:ext uri="{FF2B5EF4-FFF2-40B4-BE49-F238E27FC236}">
                <a16:creationId xmlns:a16="http://schemas.microsoft.com/office/drawing/2014/main" id="{2B68F7E9-FF7E-1F4D-9932-4528F0BC8EDE}"/>
              </a:ext>
            </a:extLst>
          </p:cNvPr>
          <p:cNvSpPr txBox="1"/>
          <p:nvPr/>
        </p:nvSpPr>
        <p:spPr>
          <a:xfrm>
            <a:off x="4391637" y="3718679"/>
            <a:ext cx="3117337" cy="2862322"/>
          </a:xfrm>
          <a:prstGeom prst="rect">
            <a:avLst/>
          </a:prstGeom>
          <a:noFill/>
        </p:spPr>
        <p:txBody>
          <a:bodyPr wrap="square" rtlCol="0">
            <a:spAutoFit/>
          </a:bodyPr>
          <a:lstStyle/>
          <a:p>
            <a:r>
              <a:rPr lang="en-US" sz="1400" i="1" u="sng" dirty="0">
                <a:solidFill>
                  <a:srgbClr val="009193"/>
                </a:solidFill>
                <a:latin typeface="Tisa Offc Serif Pro" panose="02010504030101020102" pitchFamily="2" charset="0"/>
              </a:rPr>
              <a:t>Round the block</a:t>
            </a:r>
          </a:p>
          <a:p>
            <a:endParaRPr lang="en-US" sz="1200" i="1" dirty="0">
              <a:latin typeface="Tisa Offc Serif Pro" panose="02010504030101020102" pitchFamily="2" charset="0"/>
            </a:endParaRPr>
          </a:p>
          <a:p>
            <a:r>
              <a:rPr lang="en-GB" sz="1400" i="1" dirty="0">
                <a:latin typeface="Tisa Offc Serif Pro" panose="02010504030101020102" pitchFamily="2" charset="0"/>
              </a:rPr>
              <a:t>Have students stand in a square. Give one of them a ball and a math challenge that requires a list of responses, such as counting by twos or naming shapes that have right angles. Before the student answers, he passes the ball to the person next to him. Children pass the ball around the square as quickly as they can, and the student must give the answer before the ball comes back to them.</a:t>
            </a:r>
            <a:endParaRPr lang="en-US" sz="1400" i="1" dirty="0">
              <a:latin typeface="Tisa Offc Serif Pro" panose="02010504030101020102" pitchFamily="2" charset="0"/>
            </a:endParaRPr>
          </a:p>
        </p:txBody>
      </p:sp>
      <p:pic>
        <p:nvPicPr>
          <p:cNvPr id="26" name="Picture 25" descr="A close up of a ball&#10;&#10;Description automatically generated">
            <a:extLst>
              <a:ext uri="{FF2B5EF4-FFF2-40B4-BE49-F238E27FC236}">
                <a16:creationId xmlns:a16="http://schemas.microsoft.com/office/drawing/2014/main" id="{124BB161-4A2D-1949-87F5-FCD122705846}"/>
              </a:ext>
            </a:extLst>
          </p:cNvPr>
          <p:cNvPicPr>
            <a:picLocks noChangeAspect="1"/>
          </p:cNvPicPr>
          <p:nvPr/>
        </p:nvPicPr>
        <p:blipFill>
          <a:blip r:embed="rId6">
            <a:alphaModFix amt="28000"/>
            <a:extLst>
              <a:ext uri="{837473B0-CC2E-450A-ABE3-18F120FF3D39}">
                <a1611:picAttrSrcUrl xmlns:a1611="http://schemas.microsoft.com/office/drawing/2016/11/main" r:id="rId7"/>
              </a:ext>
            </a:extLst>
          </a:blip>
          <a:stretch>
            <a:fillRect/>
          </a:stretch>
        </p:blipFill>
        <p:spPr>
          <a:xfrm>
            <a:off x="4289651" y="4364433"/>
            <a:ext cx="3173488" cy="1914010"/>
          </a:xfrm>
          <a:prstGeom prst="rect">
            <a:avLst/>
          </a:prstGeom>
        </p:spPr>
      </p:pic>
      <p:sp>
        <p:nvSpPr>
          <p:cNvPr id="27" name="TextBox 26">
            <a:extLst>
              <a:ext uri="{FF2B5EF4-FFF2-40B4-BE49-F238E27FC236}">
                <a16:creationId xmlns:a16="http://schemas.microsoft.com/office/drawing/2014/main" id="{60A9A79C-A8F7-3E47-A13A-7263DF0E5608}"/>
              </a:ext>
            </a:extLst>
          </p:cNvPr>
          <p:cNvSpPr txBox="1"/>
          <p:nvPr/>
        </p:nvSpPr>
        <p:spPr>
          <a:xfrm>
            <a:off x="8339979" y="3762260"/>
            <a:ext cx="3117337" cy="2708434"/>
          </a:xfrm>
          <a:prstGeom prst="rect">
            <a:avLst/>
          </a:prstGeom>
          <a:noFill/>
        </p:spPr>
        <p:txBody>
          <a:bodyPr wrap="square" rtlCol="0">
            <a:spAutoFit/>
          </a:bodyPr>
          <a:lstStyle/>
          <a:p>
            <a:r>
              <a:rPr lang="en-US" sz="1400" i="1" u="sng" dirty="0">
                <a:solidFill>
                  <a:srgbClr val="009193"/>
                </a:solidFill>
                <a:latin typeface="Tisa Offc Serif Pro" panose="02010504030101020102" pitchFamily="2" charset="0"/>
              </a:rPr>
              <a:t>Bouncing sums</a:t>
            </a:r>
          </a:p>
          <a:p>
            <a:endParaRPr lang="en-US" sz="1200" i="1" dirty="0">
              <a:latin typeface="Tisa Offc Serif Pro" panose="02010504030101020102" pitchFamily="2" charset="0"/>
            </a:endParaRPr>
          </a:p>
          <a:p>
            <a:r>
              <a:rPr lang="en-GB" sz="1200" i="1" dirty="0">
                <a:latin typeface="Tisa Offc Serif Pro" panose="02010504030101020102" pitchFamily="2" charset="0"/>
              </a:rPr>
              <a:t>Cover a beach ball with numbers (use a permanent marker or sticky labels). Toss the ball to one student and have her call out the number that her right thumb touches. She tosses it to the next student, who does the same and then adds his number to the first. Continue for five minutes and record the sum. Each time you play the game, add the sum to a graph. On which day did you reach the highest sum? The lowest?</a:t>
            </a:r>
            <a:br>
              <a:rPr lang="en-GB" sz="1200" i="1" dirty="0">
                <a:latin typeface="Tisa Offc Serif Pro" panose="02010504030101020102" pitchFamily="2" charset="0"/>
              </a:rPr>
            </a:br>
            <a:r>
              <a:rPr lang="en-GB" sz="1200" i="1" dirty="0">
                <a:solidFill>
                  <a:srgbClr val="FF0000"/>
                </a:solidFill>
                <a:latin typeface="Tisa Offc Serif Pro" panose="02010504030101020102" pitchFamily="2" charset="0"/>
              </a:rPr>
              <a:t>Challenge: </a:t>
            </a:r>
            <a:r>
              <a:rPr lang="en-GB" sz="1200" i="1" dirty="0">
                <a:latin typeface="Tisa Offc Serif Pro" panose="02010504030101020102" pitchFamily="2" charset="0"/>
              </a:rPr>
              <a:t>Use fractions, decimals, or a mix of negative and positive integers.</a:t>
            </a:r>
            <a:endParaRPr lang="en-US" sz="1200" i="1" dirty="0">
              <a:latin typeface="Tisa Offc Serif Pro" panose="02010504030101020102" pitchFamily="2" charset="0"/>
            </a:endParaRPr>
          </a:p>
        </p:txBody>
      </p:sp>
      <p:pic>
        <p:nvPicPr>
          <p:cNvPr id="29" name="Picture 28" descr="A picture containing balloon, aircraft, graphics&#10;&#10;Description automatically generated">
            <a:extLst>
              <a:ext uri="{FF2B5EF4-FFF2-40B4-BE49-F238E27FC236}">
                <a16:creationId xmlns:a16="http://schemas.microsoft.com/office/drawing/2014/main" id="{D74E5961-15DC-E34E-BD1C-1D5398B0222A}"/>
              </a:ext>
            </a:extLst>
          </p:cNvPr>
          <p:cNvPicPr>
            <a:picLocks noChangeAspect="1"/>
          </p:cNvPicPr>
          <p:nvPr/>
        </p:nvPicPr>
        <p:blipFill>
          <a:blip r:embed="rId8">
            <a:alphaModFix amt="36000"/>
            <a:extLst>
              <a:ext uri="{837473B0-CC2E-450A-ABE3-18F120FF3D39}">
                <a1611:picAttrSrcUrl xmlns:a1611="http://schemas.microsoft.com/office/drawing/2016/11/main" r:id="rId9"/>
              </a:ext>
            </a:extLst>
          </a:blip>
          <a:stretch>
            <a:fillRect/>
          </a:stretch>
        </p:blipFill>
        <p:spPr>
          <a:xfrm>
            <a:off x="8390446" y="3816007"/>
            <a:ext cx="2862322" cy="2862322"/>
          </a:xfrm>
          <a:prstGeom prst="rect">
            <a:avLst/>
          </a:prstGeom>
        </p:spPr>
      </p:pic>
      <p:pic>
        <p:nvPicPr>
          <p:cNvPr id="32" name="Picture 31" descr="A picture containing baseball, game, sport, white&#10;&#10;Description automatically generated">
            <a:extLst>
              <a:ext uri="{FF2B5EF4-FFF2-40B4-BE49-F238E27FC236}">
                <a16:creationId xmlns:a16="http://schemas.microsoft.com/office/drawing/2014/main" id="{42BA68CB-137C-DD40-B6E1-15EF6C997532}"/>
              </a:ext>
            </a:extLst>
          </p:cNvPr>
          <p:cNvPicPr>
            <a:picLocks noChangeAspect="1"/>
          </p:cNvPicPr>
          <p:nvPr/>
        </p:nvPicPr>
        <p:blipFill>
          <a:blip r:embed="rId10">
            <a:alphaModFix amt="26000"/>
            <a:extLst>
              <a:ext uri="{837473B0-CC2E-450A-ABE3-18F120FF3D39}">
                <a1611:picAttrSrcUrl xmlns:a1611="http://schemas.microsoft.com/office/drawing/2016/11/main" r:id="rId11"/>
              </a:ext>
            </a:extLst>
          </a:blip>
          <a:stretch>
            <a:fillRect/>
          </a:stretch>
        </p:blipFill>
        <p:spPr>
          <a:xfrm>
            <a:off x="4594610" y="713637"/>
            <a:ext cx="2563569" cy="2489477"/>
          </a:xfrm>
          <a:prstGeom prst="rect">
            <a:avLst/>
          </a:prstGeom>
        </p:spPr>
      </p:pic>
    </p:spTree>
    <p:extLst>
      <p:ext uri="{BB962C8B-B14F-4D97-AF65-F5344CB8AC3E}">
        <p14:creationId xmlns:p14="http://schemas.microsoft.com/office/powerpoint/2010/main" val="1174199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7F264E-CC88-2E44-A166-B848C57237AF}"/>
              </a:ext>
            </a:extLst>
          </p:cNvPr>
          <p:cNvSpPr/>
          <p:nvPr/>
        </p:nvSpPr>
        <p:spPr>
          <a:xfrm>
            <a:off x="266295" y="274286"/>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23C70B4-73A6-364F-9C66-1106264FFE16}"/>
              </a:ext>
            </a:extLst>
          </p:cNvPr>
          <p:cNvSpPr/>
          <p:nvPr/>
        </p:nvSpPr>
        <p:spPr>
          <a:xfrm>
            <a:off x="4217983" y="3557634"/>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780F35-BB4A-4E42-ADFC-3E0425125DD9}"/>
              </a:ext>
            </a:extLst>
          </p:cNvPr>
          <p:cNvSpPr/>
          <p:nvPr/>
        </p:nvSpPr>
        <p:spPr>
          <a:xfrm>
            <a:off x="4178620" y="305463"/>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BC0C2B-0E2D-7A42-8C01-AD5180ACFA26}"/>
              </a:ext>
            </a:extLst>
          </p:cNvPr>
          <p:cNvSpPr/>
          <p:nvPr/>
        </p:nvSpPr>
        <p:spPr>
          <a:xfrm>
            <a:off x="266295" y="3535897"/>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5CAEC7-2D20-5D47-8116-08634250D11A}"/>
              </a:ext>
            </a:extLst>
          </p:cNvPr>
          <p:cNvSpPr/>
          <p:nvPr/>
        </p:nvSpPr>
        <p:spPr>
          <a:xfrm>
            <a:off x="8090945" y="301440"/>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9BAD1A1-1D0D-AC46-AB83-9D3EAA978C6F}"/>
              </a:ext>
            </a:extLst>
          </p:cNvPr>
          <p:cNvSpPr/>
          <p:nvPr/>
        </p:nvSpPr>
        <p:spPr>
          <a:xfrm>
            <a:off x="8090944" y="3557633"/>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C39281A-4C04-6A4B-B706-4C18B7A04285}"/>
              </a:ext>
            </a:extLst>
          </p:cNvPr>
          <p:cNvSpPr txBox="1"/>
          <p:nvPr/>
        </p:nvSpPr>
        <p:spPr>
          <a:xfrm>
            <a:off x="266295" y="320457"/>
            <a:ext cx="3321305" cy="2893100"/>
          </a:xfrm>
          <a:prstGeom prst="rect">
            <a:avLst/>
          </a:prstGeom>
          <a:noFill/>
        </p:spPr>
        <p:txBody>
          <a:bodyPr wrap="square" rtlCol="0">
            <a:spAutoFit/>
          </a:bodyPr>
          <a:lstStyle/>
          <a:p>
            <a:r>
              <a:rPr lang="en-US" sz="1400" i="1" u="sng" dirty="0">
                <a:solidFill>
                  <a:srgbClr val="009193"/>
                </a:solidFill>
                <a:latin typeface="Tisa Offc Serif Pro" panose="02010504030101020102" pitchFamily="2" charset="0"/>
              </a:rPr>
              <a:t>Sweets</a:t>
            </a:r>
          </a:p>
          <a:p>
            <a:r>
              <a:rPr lang="en-GB" sz="1400" i="1" dirty="0">
                <a:latin typeface="Tisa Offc Serif Pro" panose="02010504030101020102" pitchFamily="2" charset="0"/>
              </a:rPr>
              <a:t>Model this activity with one package of Skittles or M&amp;Ms and a document camera, or let each student have his or her own package. Younger students can graph the contents of their packages by colour. Older students can calculate the ratio of each colour compared with the total number of pieces of candy in their packages.</a:t>
            </a:r>
            <a:br>
              <a:rPr lang="en-GB" sz="1400" i="1" dirty="0">
                <a:latin typeface="Tisa Offc Serif Pro" panose="02010504030101020102" pitchFamily="2" charset="0"/>
              </a:rPr>
            </a:br>
            <a:r>
              <a:rPr lang="en-GB" sz="1400" i="1" dirty="0">
                <a:latin typeface="Tisa Offc Serif Pro" panose="02010504030101020102" pitchFamily="2" charset="0"/>
              </a:rPr>
              <a:t>Challenge: Compile the class results into one graph, then have each student compare his or her ratio to the ratio for the entire class.</a:t>
            </a:r>
            <a:endParaRPr lang="en-US" sz="1400" i="1" dirty="0">
              <a:latin typeface="Tisa Offc Serif Pro" panose="02010504030101020102" pitchFamily="2" charset="0"/>
            </a:endParaRPr>
          </a:p>
        </p:txBody>
      </p:sp>
      <p:pic>
        <p:nvPicPr>
          <p:cNvPr id="15" name="Picture 14" descr="A close up of a flower&#10;&#10;Description automatically generated">
            <a:extLst>
              <a:ext uri="{FF2B5EF4-FFF2-40B4-BE49-F238E27FC236}">
                <a16:creationId xmlns:a16="http://schemas.microsoft.com/office/drawing/2014/main" id="{D8AF8BF8-512C-7648-9CED-3C96EFC90BEC}"/>
              </a:ext>
            </a:extLst>
          </p:cNvPr>
          <p:cNvPicPr>
            <a:picLocks noChangeAspect="1"/>
          </p:cNvPicPr>
          <p:nvPr/>
        </p:nvPicPr>
        <p:blipFill>
          <a:blip r:embed="rId2">
            <a:alphaModFix amt="18000"/>
            <a:extLst>
              <a:ext uri="{837473B0-CC2E-450A-ABE3-18F120FF3D39}">
                <a1611:picAttrSrcUrl xmlns:a1611="http://schemas.microsoft.com/office/drawing/2016/11/main" r:id="rId3"/>
              </a:ext>
            </a:extLst>
          </a:blip>
          <a:stretch>
            <a:fillRect/>
          </a:stretch>
        </p:blipFill>
        <p:spPr>
          <a:xfrm>
            <a:off x="418188" y="397155"/>
            <a:ext cx="3017520" cy="2802077"/>
          </a:xfrm>
          <a:prstGeom prst="rect">
            <a:avLst/>
          </a:prstGeom>
        </p:spPr>
      </p:pic>
      <p:sp>
        <p:nvSpPr>
          <p:cNvPr id="16" name="TextBox 15">
            <a:extLst>
              <a:ext uri="{FF2B5EF4-FFF2-40B4-BE49-F238E27FC236}">
                <a16:creationId xmlns:a16="http://schemas.microsoft.com/office/drawing/2014/main" id="{2B3FCF49-71C8-1647-B750-77C6CD781DCE}"/>
              </a:ext>
            </a:extLst>
          </p:cNvPr>
          <p:cNvSpPr txBox="1"/>
          <p:nvPr/>
        </p:nvSpPr>
        <p:spPr>
          <a:xfrm>
            <a:off x="4280603" y="459781"/>
            <a:ext cx="3117337" cy="2400657"/>
          </a:xfrm>
          <a:prstGeom prst="rect">
            <a:avLst/>
          </a:prstGeom>
          <a:noFill/>
        </p:spPr>
        <p:txBody>
          <a:bodyPr wrap="square" rtlCol="0">
            <a:spAutoFit/>
          </a:bodyPr>
          <a:lstStyle/>
          <a:p>
            <a:r>
              <a:rPr lang="en-US" sz="1400" i="1" u="sng" dirty="0">
                <a:solidFill>
                  <a:srgbClr val="009193"/>
                </a:solidFill>
                <a:latin typeface="Tisa Offc Serif Pro" panose="02010504030101020102" pitchFamily="2" charset="0"/>
              </a:rPr>
              <a:t>Tic Tac Toe</a:t>
            </a:r>
          </a:p>
          <a:p>
            <a:endParaRPr lang="en-US" sz="1200" i="1" dirty="0">
              <a:latin typeface="Tisa Offc Serif Pro" panose="02010504030101020102" pitchFamily="2" charset="0"/>
            </a:endParaRPr>
          </a:p>
          <a:p>
            <a:r>
              <a:rPr lang="en-US" sz="1600" i="1" dirty="0">
                <a:latin typeface="Tisa Offc Serif Pro" panose="02010504030101020102" pitchFamily="2" charset="0"/>
              </a:rPr>
              <a:t>Draw a </a:t>
            </a:r>
            <a:r>
              <a:rPr lang="en-US" sz="1600" i="1" dirty="0" err="1">
                <a:latin typeface="Tisa Offc Serif Pro" panose="02010504030101020102" pitchFamily="2" charset="0"/>
              </a:rPr>
              <a:t>noughts</a:t>
            </a:r>
            <a:r>
              <a:rPr lang="en-US" sz="1600" i="1" dirty="0">
                <a:latin typeface="Tisa Offc Serif Pro" panose="02010504030101020102" pitchFamily="2" charset="0"/>
              </a:rPr>
              <a:t> and crosses grid,  one player has odd numbers and one has even numbers. The aim is to complete a row or column with a total of 15.</a:t>
            </a:r>
          </a:p>
          <a:p>
            <a:endParaRPr lang="en-US" sz="1600" i="1" dirty="0">
              <a:latin typeface="Tisa Offc Serif Pro" panose="02010504030101020102" pitchFamily="2" charset="0"/>
            </a:endParaRPr>
          </a:p>
          <a:p>
            <a:r>
              <a:rPr lang="en-US" sz="1600" i="1" dirty="0">
                <a:latin typeface="Tisa Offc Serif Pro" panose="02010504030101020102" pitchFamily="2" charset="0"/>
              </a:rPr>
              <a:t>Try other totals.</a:t>
            </a:r>
          </a:p>
          <a:p>
            <a:endParaRPr lang="en-US" sz="1200" i="1" dirty="0">
              <a:latin typeface="Tisa Offc Serif Pro" panose="02010504030101020102" pitchFamily="2" charset="0"/>
            </a:endParaRPr>
          </a:p>
        </p:txBody>
      </p:sp>
      <p:sp>
        <p:nvSpPr>
          <p:cNvPr id="17" name="TextBox 16">
            <a:extLst>
              <a:ext uri="{FF2B5EF4-FFF2-40B4-BE49-F238E27FC236}">
                <a16:creationId xmlns:a16="http://schemas.microsoft.com/office/drawing/2014/main" id="{8ACE7B21-B3C9-DD46-988D-09942D1191A0}"/>
              </a:ext>
            </a:extLst>
          </p:cNvPr>
          <p:cNvSpPr txBox="1"/>
          <p:nvPr/>
        </p:nvSpPr>
        <p:spPr>
          <a:xfrm>
            <a:off x="266295" y="3634991"/>
            <a:ext cx="3321305" cy="2800767"/>
          </a:xfrm>
          <a:prstGeom prst="rect">
            <a:avLst/>
          </a:prstGeom>
          <a:noFill/>
        </p:spPr>
        <p:txBody>
          <a:bodyPr wrap="square" rtlCol="0">
            <a:spAutoFit/>
          </a:bodyPr>
          <a:lstStyle/>
          <a:p>
            <a:r>
              <a:rPr lang="en-US" sz="1600" i="1" u="sng" dirty="0">
                <a:solidFill>
                  <a:srgbClr val="009193"/>
                </a:solidFill>
                <a:latin typeface="Tisa Offc Serif Pro" panose="02010504030101020102" pitchFamily="2" charset="0"/>
              </a:rPr>
              <a:t>Fizz Buzz</a:t>
            </a:r>
          </a:p>
          <a:p>
            <a:endParaRPr lang="en-US" sz="1600" i="1" u="sng" dirty="0">
              <a:solidFill>
                <a:srgbClr val="009193"/>
              </a:solidFill>
              <a:latin typeface="Tisa Offc Serif Pro" panose="02010504030101020102" pitchFamily="2" charset="0"/>
            </a:endParaRPr>
          </a:p>
          <a:p>
            <a:r>
              <a:rPr lang="en-US" sz="1600" i="1" dirty="0">
                <a:latin typeface="Tisa Offc Serif Pro" panose="02010504030101020102" pitchFamily="2" charset="0"/>
              </a:rPr>
              <a:t>Children sit in circle and count from 1. Choose Fizz for multiples of a number and buzz for multiples of another. If a multiple of both the numbers chosen appears the children must say Fizz Buzz.</a:t>
            </a:r>
          </a:p>
          <a:p>
            <a:endParaRPr lang="en-US" sz="1600" i="1" dirty="0">
              <a:latin typeface="Tisa Offc Serif Pro" panose="02010504030101020102" pitchFamily="2" charset="0"/>
            </a:endParaRPr>
          </a:p>
          <a:p>
            <a:r>
              <a:rPr lang="en-US" sz="1600" i="1" dirty="0">
                <a:latin typeface="Tisa Offc Serif Pro" panose="02010504030101020102" pitchFamily="2" charset="0"/>
              </a:rPr>
              <a:t>Try changing the multiples for different games. </a:t>
            </a:r>
          </a:p>
        </p:txBody>
      </p:sp>
      <p:sp>
        <p:nvSpPr>
          <p:cNvPr id="18" name="TextBox 17">
            <a:extLst>
              <a:ext uri="{FF2B5EF4-FFF2-40B4-BE49-F238E27FC236}">
                <a16:creationId xmlns:a16="http://schemas.microsoft.com/office/drawing/2014/main" id="{47AA31E4-2A87-AD40-9879-87F58AAE43C2}"/>
              </a:ext>
            </a:extLst>
          </p:cNvPr>
          <p:cNvSpPr txBox="1"/>
          <p:nvPr/>
        </p:nvSpPr>
        <p:spPr>
          <a:xfrm>
            <a:off x="4280604" y="3681157"/>
            <a:ext cx="3219322" cy="2554545"/>
          </a:xfrm>
          <a:prstGeom prst="rect">
            <a:avLst/>
          </a:prstGeom>
          <a:noFill/>
        </p:spPr>
        <p:txBody>
          <a:bodyPr wrap="square" rtlCol="0">
            <a:spAutoFit/>
          </a:bodyPr>
          <a:lstStyle/>
          <a:p>
            <a:r>
              <a:rPr lang="en-US" sz="1600" i="1" u="sng" dirty="0">
                <a:solidFill>
                  <a:srgbClr val="009193"/>
                </a:solidFill>
                <a:latin typeface="Tisa Offc Serif Pro" panose="02010504030101020102" pitchFamily="2" charset="0"/>
              </a:rPr>
              <a:t>Match it</a:t>
            </a:r>
          </a:p>
          <a:p>
            <a:endParaRPr lang="en-US" sz="1600" i="1" u="sng" dirty="0">
              <a:solidFill>
                <a:srgbClr val="009193"/>
              </a:solidFill>
              <a:latin typeface="Tisa Offc Serif Pro" panose="02010504030101020102" pitchFamily="2" charset="0"/>
            </a:endParaRPr>
          </a:p>
          <a:p>
            <a:r>
              <a:rPr lang="en-US" sz="1600" i="1" dirty="0">
                <a:latin typeface="Tisa Offc Serif Pro" panose="02010504030101020102" pitchFamily="2" charset="0"/>
              </a:rPr>
              <a:t>Children sit so they can all see each other. They each need a whiteboard and a pen. They write a calculation on the whiteboard which has an answer between 0-30. They then need to find someone whose calculation equals the same number theirs does. </a:t>
            </a:r>
          </a:p>
        </p:txBody>
      </p:sp>
      <p:sp>
        <p:nvSpPr>
          <p:cNvPr id="20" name="TextBox 19">
            <a:extLst>
              <a:ext uri="{FF2B5EF4-FFF2-40B4-BE49-F238E27FC236}">
                <a16:creationId xmlns:a16="http://schemas.microsoft.com/office/drawing/2014/main" id="{8AA5FC87-8469-5542-B8A6-AF9B6D2D38AB}"/>
              </a:ext>
            </a:extLst>
          </p:cNvPr>
          <p:cNvSpPr txBox="1"/>
          <p:nvPr/>
        </p:nvSpPr>
        <p:spPr>
          <a:xfrm>
            <a:off x="8141935" y="397155"/>
            <a:ext cx="3219322" cy="2554545"/>
          </a:xfrm>
          <a:prstGeom prst="rect">
            <a:avLst/>
          </a:prstGeom>
          <a:noFill/>
        </p:spPr>
        <p:txBody>
          <a:bodyPr wrap="square" rtlCol="0">
            <a:spAutoFit/>
          </a:bodyPr>
          <a:lstStyle/>
          <a:p>
            <a:r>
              <a:rPr lang="en-US" i="1" u="sng" dirty="0">
                <a:solidFill>
                  <a:srgbClr val="009193"/>
                </a:solidFill>
                <a:latin typeface="Tisa Offc Serif Pro" panose="02010504030101020102" pitchFamily="2" charset="0"/>
              </a:rPr>
              <a:t>Simon says </a:t>
            </a:r>
          </a:p>
          <a:p>
            <a:endParaRPr lang="en-US" i="1" u="sng" dirty="0">
              <a:solidFill>
                <a:srgbClr val="009193"/>
              </a:solidFill>
              <a:latin typeface="Tisa Offc Serif Pro" panose="02010504030101020102" pitchFamily="2" charset="0"/>
            </a:endParaRPr>
          </a:p>
          <a:p>
            <a:r>
              <a:rPr lang="en-US" i="1" dirty="0">
                <a:latin typeface="Tisa Offc Serif Pro" panose="02010504030101020102" pitchFamily="2" charset="0"/>
              </a:rPr>
              <a:t>Use this traditional game but say “Simon says...fractions” children then respond with anything related to that </a:t>
            </a:r>
            <a:r>
              <a:rPr lang="en-US" i="1" dirty="0" err="1">
                <a:latin typeface="Tisa Offc Serif Pro" panose="02010504030101020102" pitchFamily="2" charset="0"/>
              </a:rPr>
              <a:t>maths</a:t>
            </a:r>
            <a:r>
              <a:rPr lang="en-US" i="1" dirty="0">
                <a:latin typeface="Tisa Offc Serif Pro" panose="02010504030101020102" pitchFamily="2" charset="0"/>
              </a:rPr>
              <a:t> topic. This could be the vocabulary used etc. </a:t>
            </a:r>
          </a:p>
          <a:p>
            <a:endParaRPr lang="en-US" sz="1600" i="1" u="sng" dirty="0">
              <a:solidFill>
                <a:srgbClr val="009193"/>
              </a:solidFill>
              <a:latin typeface="Tisa Offc Serif Pro" panose="02010504030101020102" pitchFamily="2" charset="0"/>
            </a:endParaRPr>
          </a:p>
        </p:txBody>
      </p:sp>
      <p:sp>
        <p:nvSpPr>
          <p:cNvPr id="21" name="TextBox 20">
            <a:extLst>
              <a:ext uri="{FF2B5EF4-FFF2-40B4-BE49-F238E27FC236}">
                <a16:creationId xmlns:a16="http://schemas.microsoft.com/office/drawing/2014/main" id="{F332D5FC-B473-7645-8A66-F999C4C4D762}"/>
              </a:ext>
            </a:extLst>
          </p:cNvPr>
          <p:cNvSpPr txBox="1"/>
          <p:nvPr/>
        </p:nvSpPr>
        <p:spPr>
          <a:xfrm>
            <a:off x="8192927" y="3681157"/>
            <a:ext cx="3219322" cy="3231654"/>
          </a:xfrm>
          <a:prstGeom prst="rect">
            <a:avLst/>
          </a:prstGeom>
          <a:noFill/>
        </p:spPr>
        <p:txBody>
          <a:bodyPr wrap="square" rtlCol="0">
            <a:spAutoFit/>
          </a:bodyPr>
          <a:lstStyle/>
          <a:p>
            <a:r>
              <a:rPr lang="en-US" sz="2000" i="1" u="sng" dirty="0">
                <a:solidFill>
                  <a:srgbClr val="009193"/>
                </a:solidFill>
                <a:latin typeface="Tisa Offc Serif Pro" panose="02010504030101020102" pitchFamily="2" charset="0"/>
              </a:rPr>
              <a:t>What’s my number?</a:t>
            </a:r>
          </a:p>
          <a:p>
            <a:endParaRPr lang="en-US" sz="2000" i="1" u="sng" dirty="0">
              <a:solidFill>
                <a:srgbClr val="009193"/>
              </a:solidFill>
              <a:latin typeface="Tisa Offc Serif Pro" panose="02010504030101020102" pitchFamily="2" charset="0"/>
            </a:endParaRPr>
          </a:p>
          <a:p>
            <a:r>
              <a:rPr lang="en-US" sz="2000" i="1" dirty="0">
                <a:latin typeface="Tisa Offc Serif Pro" panose="02010504030101020102" pitchFamily="2" charset="0"/>
              </a:rPr>
              <a:t>One child chooses a number between 0 and 100. Children then ask questions to establish what that number is. </a:t>
            </a:r>
          </a:p>
          <a:p>
            <a:endParaRPr lang="en-US" sz="1600" i="1" dirty="0">
              <a:latin typeface="Tisa Offc Serif Pro" panose="02010504030101020102" pitchFamily="2" charset="0"/>
            </a:endParaRPr>
          </a:p>
          <a:p>
            <a:endParaRPr lang="en-US" sz="1600" i="1" dirty="0">
              <a:latin typeface="Tisa Offc Serif Pro" panose="02010504030101020102" pitchFamily="2" charset="0"/>
            </a:endParaRPr>
          </a:p>
          <a:p>
            <a:endParaRPr lang="en-US" sz="1600" i="1" dirty="0">
              <a:latin typeface="Tisa Offc Serif Pro" panose="02010504030101020102" pitchFamily="2" charset="0"/>
            </a:endParaRPr>
          </a:p>
          <a:p>
            <a:endParaRPr lang="en-US" sz="1600" i="1" u="sng" dirty="0">
              <a:solidFill>
                <a:srgbClr val="009193"/>
              </a:solidFill>
              <a:latin typeface="Tisa Offc Serif Pro" panose="02010504030101020102" pitchFamily="2" charset="0"/>
            </a:endParaRPr>
          </a:p>
        </p:txBody>
      </p:sp>
      <p:pic>
        <p:nvPicPr>
          <p:cNvPr id="23" name="Picture 22" descr="A close up of a sign&#10;&#10;Description automatically generated">
            <a:extLst>
              <a:ext uri="{FF2B5EF4-FFF2-40B4-BE49-F238E27FC236}">
                <a16:creationId xmlns:a16="http://schemas.microsoft.com/office/drawing/2014/main" id="{4B63EE10-C108-C14D-A982-25DFF1AA5D30}"/>
              </a:ext>
            </a:extLst>
          </p:cNvPr>
          <p:cNvPicPr>
            <a:picLocks noChangeAspect="1"/>
          </p:cNvPicPr>
          <p:nvPr/>
        </p:nvPicPr>
        <p:blipFill>
          <a:blip r:embed="rId4">
            <a:alphaModFix amt="34000"/>
            <a:extLst>
              <a:ext uri="{837473B0-CC2E-450A-ABE3-18F120FF3D39}">
                <a1611:picAttrSrcUrl xmlns:a1611="http://schemas.microsoft.com/office/drawing/2016/11/main" r:id="rId5"/>
              </a:ext>
            </a:extLst>
          </a:blip>
          <a:stretch>
            <a:fillRect/>
          </a:stretch>
        </p:blipFill>
        <p:spPr>
          <a:xfrm>
            <a:off x="8430679" y="3781339"/>
            <a:ext cx="2641833" cy="2508069"/>
          </a:xfrm>
          <a:prstGeom prst="rect">
            <a:avLst/>
          </a:prstGeom>
        </p:spPr>
      </p:pic>
      <p:pic>
        <p:nvPicPr>
          <p:cNvPr id="26" name="Picture 25" descr="A picture containing sitting, control, remote, blue&#10;&#10;Description automatically generated">
            <a:extLst>
              <a:ext uri="{FF2B5EF4-FFF2-40B4-BE49-F238E27FC236}">
                <a16:creationId xmlns:a16="http://schemas.microsoft.com/office/drawing/2014/main" id="{E658B5D1-3ADA-0446-9108-E0A8D4FF7D10}"/>
              </a:ext>
            </a:extLst>
          </p:cNvPr>
          <p:cNvPicPr>
            <a:picLocks noChangeAspect="1"/>
          </p:cNvPicPr>
          <p:nvPr/>
        </p:nvPicPr>
        <p:blipFill>
          <a:blip r:embed="rId6">
            <a:alphaModFix amt="34000"/>
            <a:extLst>
              <a:ext uri="{837473B0-CC2E-450A-ABE3-18F120FF3D39}">
                <a1611:picAttrSrcUrl xmlns:a1611="http://schemas.microsoft.com/office/drawing/2016/11/main" r:id="rId7"/>
              </a:ext>
            </a:extLst>
          </a:blip>
          <a:stretch>
            <a:fillRect/>
          </a:stretch>
        </p:blipFill>
        <p:spPr>
          <a:xfrm>
            <a:off x="8461501" y="517058"/>
            <a:ext cx="2682174" cy="2682174"/>
          </a:xfrm>
          <a:prstGeom prst="rect">
            <a:avLst/>
          </a:prstGeom>
        </p:spPr>
      </p:pic>
      <p:pic>
        <p:nvPicPr>
          <p:cNvPr id="29" name="Picture 28" descr="A close up of a sign&#10;&#10;Description automatically generated">
            <a:extLst>
              <a:ext uri="{FF2B5EF4-FFF2-40B4-BE49-F238E27FC236}">
                <a16:creationId xmlns:a16="http://schemas.microsoft.com/office/drawing/2014/main" id="{4C78DFA4-FCF0-3F40-AE98-CA6E9F9CCAB2}"/>
              </a:ext>
            </a:extLst>
          </p:cNvPr>
          <p:cNvPicPr>
            <a:picLocks noChangeAspect="1"/>
          </p:cNvPicPr>
          <p:nvPr/>
        </p:nvPicPr>
        <p:blipFill>
          <a:blip r:embed="rId8">
            <a:alphaModFix amt="21000"/>
            <a:extLst>
              <a:ext uri="{837473B0-CC2E-450A-ABE3-18F120FF3D39}">
                <a1611:picAttrSrcUrl xmlns:a1611="http://schemas.microsoft.com/office/drawing/2016/11/main" r:id="rId9"/>
              </a:ext>
            </a:extLst>
          </a:blip>
          <a:stretch>
            <a:fillRect/>
          </a:stretch>
        </p:blipFill>
        <p:spPr>
          <a:xfrm>
            <a:off x="4299053" y="366623"/>
            <a:ext cx="3149879" cy="2800767"/>
          </a:xfrm>
          <a:prstGeom prst="rect">
            <a:avLst/>
          </a:prstGeom>
        </p:spPr>
      </p:pic>
      <p:pic>
        <p:nvPicPr>
          <p:cNvPr id="32" name="Picture 31" descr="A close up of a logo&#10;&#10;Description automatically generated">
            <a:extLst>
              <a:ext uri="{FF2B5EF4-FFF2-40B4-BE49-F238E27FC236}">
                <a16:creationId xmlns:a16="http://schemas.microsoft.com/office/drawing/2014/main" id="{9C90EDB5-7734-384D-8C17-7313B722FD85}"/>
              </a:ext>
            </a:extLst>
          </p:cNvPr>
          <p:cNvPicPr>
            <a:picLocks noChangeAspect="1"/>
          </p:cNvPicPr>
          <p:nvPr/>
        </p:nvPicPr>
        <p:blipFill>
          <a:blip r:embed="rId10">
            <a:alphaModFix amt="20000"/>
            <a:extLst>
              <a:ext uri="{837473B0-CC2E-450A-ABE3-18F120FF3D39}">
                <a1611:picAttrSrcUrl xmlns:a1611="http://schemas.microsoft.com/office/drawing/2016/11/main" r:id="rId11"/>
              </a:ext>
            </a:extLst>
          </a:blip>
          <a:stretch>
            <a:fillRect/>
          </a:stretch>
        </p:blipFill>
        <p:spPr>
          <a:xfrm>
            <a:off x="4543318" y="3666050"/>
            <a:ext cx="2591906" cy="2917664"/>
          </a:xfrm>
          <a:prstGeom prst="rect">
            <a:avLst/>
          </a:prstGeom>
        </p:spPr>
      </p:pic>
      <p:pic>
        <p:nvPicPr>
          <p:cNvPr id="35" name="Picture 34" descr="A picture containing indoor, decorated, birthday, looking&#10;&#10;Description automatically generated">
            <a:extLst>
              <a:ext uri="{FF2B5EF4-FFF2-40B4-BE49-F238E27FC236}">
                <a16:creationId xmlns:a16="http://schemas.microsoft.com/office/drawing/2014/main" id="{5505C7C0-7213-9246-9924-0BD354F6C641}"/>
              </a:ext>
            </a:extLst>
          </p:cNvPr>
          <p:cNvPicPr>
            <a:picLocks noChangeAspect="1"/>
          </p:cNvPicPr>
          <p:nvPr/>
        </p:nvPicPr>
        <p:blipFill>
          <a:blip r:embed="rId12">
            <a:alphaModFix amt="22000"/>
            <a:extLst>
              <a:ext uri="{837473B0-CC2E-450A-ABE3-18F120FF3D39}">
                <a1611:picAttrSrcUrl xmlns:a1611="http://schemas.microsoft.com/office/drawing/2016/11/main" r:id="rId13"/>
              </a:ext>
            </a:extLst>
          </a:blip>
          <a:stretch>
            <a:fillRect/>
          </a:stretch>
        </p:blipFill>
        <p:spPr>
          <a:xfrm>
            <a:off x="418188" y="3654226"/>
            <a:ext cx="2998207" cy="2811158"/>
          </a:xfrm>
          <a:prstGeom prst="rect">
            <a:avLst/>
          </a:prstGeom>
        </p:spPr>
      </p:pic>
    </p:spTree>
    <p:extLst>
      <p:ext uri="{BB962C8B-B14F-4D97-AF65-F5344CB8AC3E}">
        <p14:creationId xmlns:p14="http://schemas.microsoft.com/office/powerpoint/2010/main" val="1781483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7F264E-CC88-2E44-A166-B848C57237AF}"/>
              </a:ext>
            </a:extLst>
          </p:cNvPr>
          <p:cNvSpPr/>
          <p:nvPr/>
        </p:nvSpPr>
        <p:spPr>
          <a:xfrm>
            <a:off x="266295" y="274286"/>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A780F35-BB4A-4E42-ADFC-3E0425125DD9}"/>
              </a:ext>
            </a:extLst>
          </p:cNvPr>
          <p:cNvSpPr/>
          <p:nvPr/>
        </p:nvSpPr>
        <p:spPr>
          <a:xfrm>
            <a:off x="4178620" y="305463"/>
            <a:ext cx="3321305" cy="3047817"/>
          </a:xfrm>
          <a:prstGeom prst="rect">
            <a:avLst/>
          </a:prstGeom>
          <a:noFill/>
          <a:ln w="57150">
            <a:solidFill>
              <a:srgbClr val="FF7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F6F3BD4-6D84-E246-A74B-8C42E466CD61}"/>
              </a:ext>
            </a:extLst>
          </p:cNvPr>
          <p:cNvSpPr txBox="1"/>
          <p:nvPr/>
        </p:nvSpPr>
        <p:spPr>
          <a:xfrm>
            <a:off x="317286" y="416418"/>
            <a:ext cx="3219322" cy="3108543"/>
          </a:xfrm>
          <a:prstGeom prst="rect">
            <a:avLst/>
          </a:prstGeom>
          <a:noFill/>
        </p:spPr>
        <p:txBody>
          <a:bodyPr wrap="square" rtlCol="0">
            <a:spAutoFit/>
          </a:bodyPr>
          <a:lstStyle/>
          <a:p>
            <a:r>
              <a:rPr lang="en-US" i="1" u="sng" dirty="0">
                <a:solidFill>
                  <a:srgbClr val="009193"/>
                </a:solidFill>
                <a:latin typeface="Tisa Offc Serif Pro" panose="02010504030101020102" pitchFamily="2" charset="0"/>
              </a:rPr>
              <a:t>What sign/method am I?</a:t>
            </a:r>
          </a:p>
          <a:p>
            <a:endParaRPr lang="en-US" i="1" u="sng" dirty="0">
              <a:solidFill>
                <a:srgbClr val="009193"/>
              </a:solidFill>
              <a:latin typeface="Tisa Offc Serif Pro" panose="02010504030101020102" pitchFamily="2" charset="0"/>
            </a:endParaRPr>
          </a:p>
          <a:p>
            <a:r>
              <a:rPr lang="en-US" i="1" dirty="0">
                <a:latin typeface="Tisa Offc Serif Pro" panose="02010504030101020102" pitchFamily="2" charset="0"/>
              </a:rPr>
              <a:t>Choose a method you want to be, for example “subtraction”, use different language to explain it without saying the word subtraction…difference, we used the subtrahend etc. The children need to guess what sign you are. </a:t>
            </a:r>
          </a:p>
          <a:p>
            <a:endParaRPr lang="en-US" sz="1600" i="1" u="sng" dirty="0">
              <a:solidFill>
                <a:srgbClr val="009193"/>
              </a:solidFill>
              <a:latin typeface="Tisa Offc Serif Pro" panose="02010504030101020102" pitchFamily="2" charset="0"/>
            </a:endParaRPr>
          </a:p>
        </p:txBody>
      </p:sp>
      <p:sp>
        <p:nvSpPr>
          <p:cNvPr id="14" name="TextBox 13">
            <a:extLst>
              <a:ext uri="{FF2B5EF4-FFF2-40B4-BE49-F238E27FC236}">
                <a16:creationId xmlns:a16="http://schemas.microsoft.com/office/drawing/2014/main" id="{390EBDE7-6948-9447-83CC-0DD7847610CD}"/>
              </a:ext>
            </a:extLst>
          </p:cNvPr>
          <p:cNvSpPr txBox="1"/>
          <p:nvPr/>
        </p:nvSpPr>
        <p:spPr>
          <a:xfrm>
            <a:off x="4374714" y="467076"/>
            <a:ext cx="3007842" cy="2369880"/>
          </a:xfrm>
          <a:prstGeom prst="rect">
            <a:avLst/>
          </a:prstGeom>
          <a:noFill/>
        </p:spPr>
        <p:txBody>
          <a:bodyPr wrap="square" rtlCol="0">
            <a:spAutoFit/>
          </a:bodyPr>
          <a:lstStyle/>
          <a:p>
            <a:r>
              <a:rPr lang="en-US" sz="2000" i="1" u="sng" dirty="0">
                <a:solidFill>
                  <a:srgbClr val="009193"/>
                </a:solidFill>
                <a:latin typeface="Tisa Offc Serif Pro" panose="02010504030101020102" pitchFamily="2" charset="0"/>
              </a:rPr>
              <a:t>Count in multiples.</a:t>
            </a:r>
          </a:p>
          <a:p>
            <a:endParaRPr lang="en-US" sz="2000" i="1" u="sng" dirty="0">
              <a:solidFill>
                <a:srgbClr val="009193"/>
              </a:solidFill>
              <a:latin typeface="Tisa Offc Serif Pro" panose="02010504030101020102" pitchFamily="2" charset="0"/>
            </a:endParaRPr>
          </a:p>
          <a:p>
            <a:r>
              <a:rPr lang="en-US" i="1" dirty="0">
                <a:latin typeface="Tisa Offc Serif Pro" panose="02010504030101020102" pitchFamily="2" charset="0"/>
              </a:rPr>
              <a:t>Count-up as a class in multiples of a number. 7, 14, 21, 28 etc. The class go round in a circle and each person needs to say the next number in the sequence. </a:t>
            </a:r>
          </a:p>
        </p:txBody>
      </p:sp>
      <p:pic>
        <p:nvPicPr>
          <p:cNvPr id="3" name="Picture 2" descr="A picture containing large, white, photo, monitor&#10;&#10;Description automatically generated">
            <a:extLst>
              <a:ext uri="{FF2B5EF4-FFF2-40B4-BE49-F238E27FC236}">
                <a16:creationId xmlns:a16="http://schemas.microsoft.com/office/drawing/2014/main" id="{4D54B72A-AAEE-1A47-A67C-AE7C89A9F893}"/>
              </a:ext>
            </a:extLst>
          </p:cNvPr>
          <p:cNvPicPr>
            <a:picLocks noChangeAspect="1"/>
          </p:cNvPicPr>
          <p:nvPr/>
        </p:nvPicPr>
        <p:blipFill>
          <a:blip r:embed="rId2">
            <a:alphaModFix amt="27000"/>
            <a:extLst>
              <a:ext uri="{837473B0-CC2E-450A-ABE3-18F120FF3D39}">
                <a1611:picAttrSrcUrl xmlns:a1611="http://schemas.microsoft.com/office/drawing/2016/11/main" r:id="rId3"/>
              </a:ext>
            </a:extLst>
          </a:blip>
          <a:stretch>
            <a:fillRect/>
          </a:stretch>
        </p:blipFill>
        <p:spPr>
          <a:xfrm>
            <a:off x="4374714" y="354731"/>
            <a:ext cx="2902040" cy="2886925"/>
          </a:xfrm>
          <a:prstGeom prst="rect">
            <a:avLst/>
          </a:prstGeom>
        </p:spPr>
      </p:pic>
      <p:pic>
        <p:nvPicPr>
          <p:cNvPr id="6" name="Picture 5" descr="A picture containing object, clock, flower, drawing&#10;&#10;Description automatically generated">
            <a:extLst>
              <a:ext uri="{FF2B5EF4-FFF2-40B4-BE49-F238E27FC236}">
                <a16:creationId xmlns:a16="http://schemas.microsoft.com/office/drawing/2014/main" id="{06702DCC-B6EF-4D4B-B8F9-B3FE86EFBB0C}"/>
              </a:ext>
            </a:extLst>
          </p:cNvPr>
          <p:cNvPicPr>
            <a:picLocks noChangeAspect="1"/>
          </p:cNvPicPr>
          <p:nvPr/>
        </p:nvPicPr>
        <p:blipFill>
          <a:blip r:embed="rId4">
            <a:alphaModFix amt="20000"/>
            <a:extLst>
              <a:ext uri="{837473B0-CC2E-450A-ABE3-18F120FF3D39}">
                <a1611:picAttrSrcUrl xmlns:a1611="http://schemas.microsoft.com/office/drawing/2016/11/main" r:id="rId5"/>
              </a:ext>
            </a:extLst>
          </a:blip>
          <a:stretch>
            <a:fillRect/>
          </a:stretch>
        </p:blipFill>
        <p:spPr>
          <a:xfrm>
            <a:off x="529517" y="354731"/>
            <a:ext cx="2566380" cy="2795716"/>
          </a:xfrm>
          <a:prstGeom prst="rect">
            <a:avLst/>
          </a:prstGeom>
        </p:spPr>
      </p:pic>
    </p:spTree>
    <p:extLst>
      <p:ext uri="{BB962C8B-B14F-4D97-AF65-F5344CB8AC3E}">
        <p14:creationId xmlns:p14="http://schemas.microsoft.com/office/powerpoint/2010/main" val="3550350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725</Words>
  <Application>Microsoft Macintosh PowerPoint</Application>
  <PresentationFormat>Widescreen</PresentationFormat>
  <Paragraphs>43</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Tisa Offc Serif Pro</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Ellie Alderton</cp:lastModifiedBy>
  <cp:revision>6</cp:revision>
  <dcterms:created xsi:type="dcterms:W3CDTF">2020-06-25T15:14:27Z</dcterms:created>
  <dcterms:modified xsi:type="dcterms:W3CDTF">2026-07-23T10:40:05Z</dcterms:modified>
</cp:coreProperties>
</file>