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eg"/>
  <Override PartName="/ppt/media/image8.jpg" ContentType="image/jpeg"/>
  <Override PartName="/ppt/media/image10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  <a:srgbClr val="942093"/>
    <a:srgbClr val="009193"/>
    <a:srgbClr val="73FB79"/>
    <a:srgbClr val="FF85FF"/>
    <a:srgbClr val="76D6FF"/>
    <a:srgbClr val="FFF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4"/>
    <p:restoredTop sz="94607"/>
  </p:normalViewPr>
  <p:slideViewPr>
    <p:cSldViewPr snapToGrid="0" snapToObjects="1">
      <p:cViewPr varScale="1">
        <p:scale>
          <a:sx n="106" d="100"/>
          <a:sy n="106" d="100"/>
        </p:scale>
        <p:origin x="8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B6882-0E4C-1C4A-BD88-0EBA73907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A638C-4149-C546-80C2-B5A15C974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828CD-476B-A64D-AC41-5CC5F71FC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3F6F0-598E-944C-AB58-03AFAE9E9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56E1-DD3E-5C41-A56D-465FE670F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0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A44DA-29DD-2648-AF16-FBC260952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AC705-B45F-8C4C-B3F3-883D22426B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7ABE8-AE39-AE43-89D5-4BD029A48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624A2-D56C-734D-819F-34E0F35D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03858-AD1D-D64E-9887-E6991B261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89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7F28CD-73CC-A846-A3B1-AF9A8F28BA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8C6C0F-6D8B-9E4E-A9AE-B50BD826A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76573-F16F-E84E-AB37-F99902E22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A4850-3073-394A-81B0-0EF72BDB4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7B6B0-F824-E44B-A6D6-9D85F6EAF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9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19B19-CFDF-CE47-B869-FAE548F6A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B1E79-B9AD-C14B-9280-55FBF537D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AC38E-CA90-574A-A833-3108E3A3F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9A78A-9C83-2940-A550-3EEEFA6A3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BF9BC-44C1-2343-B2F7-E8825CF09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1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D1BD6-C664-EC45-8122-D79CFF673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54D68-B9CD-3445-B1AC-B43F2E686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661BB-575F-2C4D-87D6-C04080F74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F4B2B-CCD5-674B-BC41-C6745F769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98A9F-270A-D048-BB94-9E6E9424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35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52C3-88A4-E64C-A6C0-D4E331969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36052-856D-DD4C-84F9-2BAB0EC686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108312-418F-A649-A688-E9260E15C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AEA29A-20F4-4946-A49F-2E4619EBF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55BD4-AF81-4947-8D29-DB6A3CFEE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687F6B-C8AE-1443-AA84-6A9B3CD2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9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CB9F-2E1E-DD4B-8B2D-90324DB07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36157-1E45-034B-A05F-BF17F228A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161FB-496E-1348-B821-144D3F1FC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6E594-32D1-CC45-8D6B-C56F2D5C4B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C9234F-5391-BB43-82E8-178947E0F3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DEC1AA-D6CA-404F-AFCF-4BD09DAC0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A447B-AB19-544A-A84B-8F315CE9F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EFB350-14BE-B345-A043-A83B73F19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0CE3A-FA68-6048-A8A5-4D53DDAC8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E58587-3A7F-4E4C-B771-7913CEF16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695992-A147-5241-B544-615AD101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85A1A-A8CA-6044-948E-9A3E96B23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6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1B444E-B5C1-3F45-8A88-970BE8B1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217758-618F-7245-8DDE-130DC0ED9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B29B9-601F-0444-A999-4BE057E94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8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BC10-A024-9844-A675-C826CED0E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C834E-71B2-5241-B27D-20C6FCF5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02211-2454-5249-8211-9D3E0DB3B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B5830-7740-634E-8D94-62DFB25E1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0CD7FA-86E4-6946-A4B8-965B1AFBD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0D5B62-5015-0242-8C2A-E89853F09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6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806F2-C6EF-364B-8059-0EEC0F9A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1CC852-20B6-4E45-905F-05BC91C1F4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90EFFE-D74A-144C-A92C-482364AFD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80F765-EAD4-E54F-94C7-82918A319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385AA-12AB-E647-B209-59A71CCF9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E2FE6-A299-E04A-BD9C-FAA41019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74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63295C-55E5-5149-9262-B2A894FE2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03579-B9B4-DD4E-86A4-2D95DD40E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CAD4-8A53-2447-BEB2-AA87CF930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A7FD0-7AAA-B541-82E1-83E448164DF2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7FE05-98F6-E342-89A3-57037F03E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F55E7-B112-5F4D-AB5C-AB52B44CA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674A8-0D55-9140-A7C8-DE09A11AA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2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dfreephotos.com/vector-images/red-flower-vector.png.php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://northerninsights.blogspot.com/2016/03/dots-that-may-connect.html" TargetMode="External"/><Relationship Id="rId7" Type="http://schemas.openxmlformats.org/officeDocument/2006/relationships/image" Target="../media/image3.png"/><Relationship Id="rId12" Type="http://schemas.openxmlformats.org/officeDocument/2006/relationships/hyperlink" Target="https://pixabay.com/en/daisy-flower-white-floral-blooming-25616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sa/3.0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www.freemonogrammaker.com/bubble-letters/" TargetMode="External"/><Relationship Id="rId10" Type="http://schemas.openxmlformats.org/officeDocument/2006/relationships/hyperlink" Target="https://pixabay.com/en/flowers-daisy-white-floral-blossom-30281/" TargetMode="External"/><Relationship Id="rId4" Type="http://schemas.openxmlformats.org/officeDocument/2006/relationships/image" Target="../media/image2.jpg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RosendeutschschweizerBlatt.sv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freephotos.com/vector-images/big-pencil-vector-art.png.php" TargetMode="External"/><Relationship Id="rId7" Type="http://schemas.openxmlformats.org/officeDocument/2006/relationships/hyperlink" Target="https://pixabay.com/en/alphabet-letter-font-fancy-font-1191389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://www.publicdomainpictures.net/view-image.php?image=82742&amp;picture=rainbow-stripes-background" TargetMode="Externa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edsaid.wordpress.com/2016/05/15/whats-behind-the-story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6204DA-7708-4843-B8D9-A0355487EF4C}"/>
              </a:ext>
            </a:extLst>
          </p:cNvPr>
          <p:cNvSpPr/>
          <p:nvPr/>
        </p:nvSpPr>
        <p:spPr>
          <a:xfrm>
            <a:off x="290116" y="579980"/>
            <a:ext cx="3720029" cy="5310131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0BD467-A2A7-C044-B3D6-5313A458EC3F}"/>
              </a:ext>
            </a:extLst>
          </p:cNvPr>
          <p:cNvSpPr/>
          <p:nvPr/>
        </p:nvSpPr>
        <p:spPr>
          <a:xfrm>
            <a:off x="4235985" y="572875"/>
            <a:ext cx="3720029" cy="5310131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AEEC5-E953-E44D-A325-721F2680F809}"/>
              </a:ext>
            </a:extLst>
          </p:cNvPr>
          <p:cNvSpPr/>
          <p:nvPr/>
        </p:nvSpPr>
        <p:spPr>
          <a:xfrm>
            <a:off x="8181854" y="572875"/>
            <a:ext cx="3720029" cy="5310131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6D36A1-5C85-3241-BDFF-8AA3FDAAD9CA}"/>
              </a:ext>
            </a:extLst>
          </p:cNvPr>
          <p:cNvSpPr txBox="1"/>
          <p:nvPr/>
        </p:nvSpPr>
        <p:spPr>
          <a:xfrm>
            <a:off x="982182" y="1601222"/>
            <a:ext cx="2293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Spelling flowers:</a:t>
            </a:r>
          </a:p>
          <a:p>
            <a:pPr algn="ctr"/>
            <a:endParaRPr lang="en-US" sz="2400" i="1" dirty="0">
              <a:latin typeface="Tisa Offc Serif Pro" panose="02010504030101020102" pitchFamily="2" charset="0"/>
            </a:endParaRPr>
          </a:p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Draw a big flower. Write each of your spelling words on one of the petals</a:t>
            </a:r>
            <a:r>
              <a:rPr lang="en-US" sz="2000" i="1" dirty="0">
                <a:latin typeface="Tisa Offc Serif Pro" panose="02010504030101020102" pitchFamily="2" charset="0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74A27C-EBBE-EA4E-86C1-5D4E08F95CD2}"/>
              </a:ext>
            </a:extLst>
          </p:cNvPr>
          <p:cNvSpPr txBox="1"/>
          <p:nvPr/>
        </p:nvSpPr>
        <p:spPr>
          <a:xfrm>
            <a:off x="4381601" y="3065119"/>
            <a:ext cx="35070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i="1" dirty="0">
              <a:latin typeface="Tisa Offc Serif Pro" panose="02010504030101020102" pitchFamily="2" charset="0"/>
            </a:endParaRPr>
          </a:p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Write your spelling words using dots. Connect the dots you’ve drawn by tracing over them with a </a:t>
            </a:r>
            <a:r>
              <a:rPr lang="en-US" sz="2400" i="1" dirty="0" err="1">
                <a:latin typeface="Tisa Offc Serif Pro" panose="02010504030101020102" pitchFamily="2" charset="0"/>
              </a:rPr>
              <a:t>coloured</a:t>
            </a:r>
            <a:r>
              <a:rPr lang="en-US" sz="2400" i="1" dirty="0">
                <a:latin typeface="Tisa Offc Serif Pro" panose="02010504030101020102" pitchFamily="2" charset="0"/>
              </a:rPr>
              <a:t> pencil.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36110E-70E8-1744-8A62-D02857F0D1D7}"/>
              </a:ext>
            </a:extLst>
          </p:cNvPr>
          <p:cNvSpPr txBox="1"/>
          <p:nvPr/>
        </p:nvSpPr>
        <p:spPr>
          <a:xfrm>
            <a:off x="8553310" y="867706"/>
            <a:ext cx="29771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Tisa Offc Serif Pro" panose="02010504030101020102" pitchFamily="2" charset="0"/>
              </a:rPr>
              <a:t>Bubble words:</a:t>
            </a:r>
          </a:p>
          <a:p>
            <a:pPr algn="ctr"/>
            <a:endParaRPr lang="en-US" sz="2000" i="1" dirty="0">
              <a:latin typeface="Tisa Offc Serif Pro" panose="02010504030101020102" pitchFamily="2" charset="0"/>
            </a:endParaRPr>
          </a:p>
          <a:p>
            <a:pPr algn="ctr"/>
            <a:r>
              <a:rPr lang="en-US" sz="2000" i="1" dirty="0">
                <a:latin typeface="Tisa Offc Serif Pro" panose="02010504030101020102" pitchFamily="2" charset="0"/>
              </a:rPr>
              <a:t>Write your spellings in bubble letters. You can </a:t>
            </a:r>
            <a:r>
              <a:rPr lang="en-US" sz="2000" i="1" dirty="0" err="1">
                <a:latin typeface="Tisa Offc Serif Pro" panose="02010504030101020102" pitchFamily="2" charset="0"/>
              </a:rPr>
              <a:t>colour</a:t>
            </a:r>
            <a:r>
              <a:rPr lang="en-US" sz="2000" i="1" dirty="0">
                <a:latin typeface="Tisa Offc Serif Pro" panose="02010504030101020102" pitchFamily="2" charset="0"/>
              </a:rPr>
              <a:t> these in afterwards</a:t>
            </a:r>
            <a:r>
              <a:rPr lang="en-US" i="1" dirty="0">
                <a:latin typeface="Tisa Offc Serif Pro" panose="02010504030101020102" pitchFamily="2" charset="0"/>
              </a:rPr>
              <a:t>. </a:t>
            </a:r>
          </a:p>
        </p:txBody>
      </p:sp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20847325-ACC0-6C40-BE19-CA4F20519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05674" y="821899"/>
            <a:ext cx="3404723" cy="2324811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extLst>
              <a:ext uri="{FF2B5EF4-FFF2-40B4-BE49-F238E27FC236}">
                <a16:creationId xmlns:a16="http://schemas.microsoft.com/office/drawing/2014/main" id="{AA219155-8C6E-6E4E-BED8-D6BCB38EA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757898" y="2613445"/>
            <a:ext cx="2567940" cy="277115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4DA796A-9ECC-F74F-93E9-0CA76BBCA83B}"/>
              </a:ext>
            </a:extLst>
          </p:cNvPr>
          <p:cNvSpPr txBox="1"/>
          <p:nvPr/>
        </p:nvSpPr>
        <p:spPr>
          <a:xfrm>
            <a:off x="2918460" y="7019702"/>
            <a:ext cx="256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5" tooltip="https://www.freemonogrammaker.com/bubble-letters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6" tooltip="https://creativecommons.org/licenses/by-sa/3.0/"/>
              </a:rPr>
              <a:t>CC BY-SA</a:t>
            </a:r>
            <a:endParaRPr lang="en-US" sz="900"/>
          </a:p>
        </p:txBody>
      </p:sp>
      <p:pic>
        <p:nvPicPr>
          <p:cNvPr id="29" name="Picture 28" descr="A picture containing flower&#10;&#10;Description automatically generated">
            <a:extLst>
              <a:ext uri="{FF2B5EF4-FFF2-40B4-BE49-F238E27FC236}">
                <a16:creationId xmlns:a16="http://schemas.microsoft.com/office/drawing/2014/main" id="{5DA91D12-4932-494A-8FA0-526676DD87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62787" y="4582029"/>
            <a:ext cx="1060357" cy="1056526"/>
          </a:xfrm>
          <a:prstGeom prst="rect">
            <a:avLst/>
          </a:prstGeom>
        </p:spPr>
      </p:pic>
      <p:pic>
        <p:nvPicPr>
          <p:cNvPr id="31" name="Picture 30" descr="A picture containing window, drawing&#10;&#10;Description automatically generated">
            <a:extLst>
              <a:ext uri="{FF2B5EF4-FFF2-40B4-BE49-F238E27FC236}">
                <a16:creationId xmlns:a16="http://schemas.microsoft.com/office/drawing/2014/main" id="{F779831A-8975-4143-880A-F8FB5D863B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544668" y="4628523"/>
            <a:ext cx="1307310" cy="951885"/>
          </a:xfrm>
          <a:prstGeom prst="rect">
            <a:avLst/>
          </a:prstGeom>
        </p:spPr>
      </p:pic>
      <p:pic>
        <p:nvPicPr>
          <p:cNvPr id="33" name="Picture 32" descr="A close up of a logo&#10;&#10;Description automatically generated">
            <a:extLst>
              <a:ext uri="{FF2B5EF4-FFF2-40B4-BE49-F238E27FC236}">
                <a16:creationId xmlns:a16="http://schemas.microsoft.com/office/drawing/2014/main" id="{0402F56C-B83D-B54B-A2F4-4A2893661B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3045189" y="675378"/>
            <a:ext cx="806789" cy="781577"/>
          </a:xfrm>
          <a:prstGeom prst="rect">
            <a:avLst/>
          </a:prstGeom>
        </p:spPr>
      </p:pic>
      <p:pic>
        <p:nvPicPr>
          <p:cNvPr id="35" name="Picture 34" descr="A picture containing clock&#10;&#10;Description automatically generated">
            <a:extLst>
              <a:ext uri="{FF2B5EF4-FFF2-40B4-BE49-F238E27FC236}">
                <a16:creationId xmlns:a16="http://schemas.microsoft.com/office/drawing/2014/main" id="{33408DBB-3D3B-2444-9C6D-73A607722A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384060" y="610878"/>
            <a:ext cx="806788" cy="80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88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guide,        2-heard,          3-heart,     4-height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</a:t>
            </a:r>
            <a:r>
              <a:rPr lang="en-US" i="1" dirty="0">
                <a:latin typeface="Tisa Offc Serif Pro" panose="02010504030101020102" pitchFamily="2" charset="0"/>
              </a:rPr>
              <a:t>1-important,     2-increase,     3-imagine,      4-history</a:t>
            </a:r>
          </a:p>
        </p:txBody>
      </p:sp>
    </p:spTree>
    <p:extLst>
      <p:ext uri="{BB962C8B-B14F-4D97-AF65-F5344CB8AC3E}">
        <p14:creationId xmlns:p14="http://schemas.microsoft.com/office/powerpoint/2010/main" val="469208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interest,        2-island,          3-knowledge,      4-learn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942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</a:t>
            </a:r>
            <a:r>
              <a:rPr lang="en-US" i="1" dirty="0">
                <a:latin typeface="Tisa Offc Serif Pro" panose="02010504030101020102" pitchFamily="2" charset="0"/>
              </a:rPr>
              <a:t>1-medicine,     2-material,     3-library,      4-length</a:t>
            </a:r>
          </a:p>
        </p:txBody>
      </p:sp>
    </p:spTree>
    <p:extLst>
      <p:ext uri="{BB962C8B-B14F-4D97-AF65-F5344CB8AC3E}">
        <p14:creationId xmlns:p14="http://schemas.microsoft.com/office/powerpoint/2010/main" val="3908086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8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mention,        2-minute,          3-natural,      4-naughty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</a:t>
            </a:r>
            <a:r>
              <a:rPr lang="en-US" i="1" dirty="0">
                <a:latin typeface="Tisa Offc Serif Pro" panose="02010504030101020102" pitchFamily="2" charset="0"/>
              </a:rPr>
              <a:t>1-often,     2-occasionally,     3-occasion,      4-notice</a:t>
            </a:r>
          </a:p>
        </p:txBody>
      </p:sp>
    </p:spTree>
    <p:extLst>
      <p:ext uri="{BB962C8B-B14F-4D97-AF65-F5344CB8AC3E}">
        <p14:creationId xmlns:p14="http://schemas.microsoft.com/office/powerpoint/2010/main" val="2591538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1-opposite</a:t>
            </a:r>
            <a:r>
              <a:rPr lang="en-US" i="1" dirty="0">
                <a:latin typeface="Tisa Offc Serif Pro" panose="02010504030101020102" pitchFamily="2" charset="0"/>
              </a:rPr>
              <a:t>,        2-ordinary,          3-particular,      4-perculiar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using:       1-possess,     2-position,     3-popular,      4-perhaps</a:t>
            </a:r>
          </a:p>
        </p:txBody>
      </p:sp>
    </p:spTree>
    <p:extLst>
      <p:ext uri="{BB962C8B-B14F-4D97-AF65-F5344CB8AC3E}">
        <p14:creationId xmlns:p14="http://schemas.microsoft.com/office/powerpoint/2010/main" val="3855265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76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possession,        2-possible,          3-potatoes,      4-pressure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using:       1-quarter,     2-purpose,     3-promise,      4-probably</a:t>
            </a:r>
          </a:p>
        </p:txBody>
      </p:sp>
    </p:spTree>
    <p:extLst>
      <p:ext uri="{BB962C8B-B14F-4D97-AF65-F5344CB8AC3E}">
        <p14:creationId xmlns:p14="http://schemas.microsoft.com/office/powerpoint/2010/main" val="2146105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F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question,        2-recent,          3-regular,      4-reign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using:       1-special,     2-separate,     3-sentence,      4-remember</a:t>
            </a:r>
          </a:p>
        </p:txBody>
      </p:sp>
    </p:spTree>
    <p:extLst>
      <p:ext uri="{BB962C8B-B14F-4D97-AF65-F5344CB8AC3E}">
        <p14:creationId xmlns:p14="http://schemas.microsoft.com/office/powerpoint/2010/main" val="3808175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8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straight,        2-strange,          3-strength,      4-suppose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using:       1-although,     2-though,     3-therefore,      4-surprise</a:t>
            </a:r>
          </a:p>
        </p:txBody>
      </p:sp>
    </p:spTree>
    <p:extLst>
      <p:ext uri="{BB962C8B-B14F-4D97-AF65-F5344CB8AC3E}">
        <p14:creationId xmlns:p14="http://schemas.microsoft.com/office/powerpoint/2010/main" val="2760887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thought,        2-through,          3-various,      4-weight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467833" y="3634251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using:       1-woman,     2-women</a:t>
            </a:r>
          </a:p>
        </p:txBody>
      </p:sp>
    </p:spTree>
    <p:extLst>
      <p:ext uri="{BB962C8B-B14F-4D97-AF65-F5344CB8AC3E}">
        <p14:creationId xmlns:p14="http://schemas.microsoft.com/office/powerpoint/2010/main" val="1793940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FA116B-A95B-7948-92B5-E80A6EAD7C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32" t="25882" r="51144" b="30458"/>
          <a:stretch/>
        </p:blipFill>
        <p:spPr>
          <a:xfrm>
            <a:off x="931236" y="403413"/>
            <a:ext cx="4210132" cy="42354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FB8360-DB6D-BC4C-9E29-086345754A7C}"/>
              </a:ext>
            </a:extLst>
          </p:cNvPr>
          <p:cNvSpPr/>
          <p:nvPr/>
        </p:nvSpPr>
        <p:spPr>
          <a:xfrm>
            <a:off x="627638" y="303052"/>
            <a:ext cx="4817327" cy="5774363"/>
          </a:xfrm>
          <a:prstGeom prst="rect">
            <a:avLst/>
          </a:prstGeom>
          <a:solidFill>
            <a:schemeClr val="bg1">
              <a:alpha val="0"/>
            </a:schemeClr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477D1-4BD3-DF48-B179-C7BDA8305CEA}"/>
              </a:ext>
            </a:extLst>
          </p:cNvPr>
          <p:cNvSpPr txBox="1"/>
          <p:nvPr/>
        </p:nvSpPr>
        <p:spPr>
          <a:xfrm>
            <a:off x="1048215" y="4739269"/>
            <a:ext cx="4093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sa Offc Serif Pro" panose="02010504030101020102" pitchFamily="2" charset="0"/>
              </a:rPr>
              <a:t>Wasn’t                             Whole  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Watch                              Won’t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Weren’t                            You’re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We’re                       </a:t>
            </a:r>
            <a:r>
              <a:rPr lang="en-US" i="1" dirty="0" err="1">
                <a:latin typeface="Tisa Offc Serif Pro" panose="02010504030101020102" pitchFamily="2" charset="0"/>
              </a:rPr>
              <a:t>programme</a:t>
            </a:r>
            <a:endParaRPr lang="en-US" i="1" dirty="0">
              <a:latin typeface="Tisa Offc Serif Pro" panose="02010504030101020102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B4A1C8-4B44-894B-BADC-A551DBEFE7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57" t="15801" r="48340" b="14797"/>
          <a:stretch/>
        </p:blipFill>
        <p:spPr>
          <a:xfrm>
            <a:off x="6657279" y="303052"/>
            <a:ext cx="4817327" cy="47596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99584A-5CD5-9F47-939B-3DF0DC60CF02}"/>
              </a:ext>
            </a:extLst>
          </p:cNvPr>
          <p:cNvSpPr/>
          <p:nvPr/>
        </p:nvSpPr>
        <p:spPr>
          <a:xfrm>
            <a:off x="6350647" y="251886"/>
            <a:ext cx="5319679" cy="6354227"/>
          </a:xfrm>
          <a:prstGeom prst="rect">
            <a:avLst/>
          </a:prstGeom>
          <a:solidFill>
            <a:schemeClr val="bg1">
              <a:alpha val="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D9A3B-FEB4-2D44-A1DB-F0D2E6C96D87}"/>
              </a:ext>
            </a:extLst>
          </p:cNvPr>
          <p:cNvSpPr txBox="1"/>
          <p:nvPr/>
        </p:nvSpPr>
        <p:spPr>
          <a:xfrm>
            <a:off x="6657279" y="5259802"/>
            <a:ext cx="4706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sa Offc Serif Pro" panose="02010504030101020102" pitchFamily="2" charset="0"/>
              </a:rPr>
              <a:t>Dollars                             Allowed           They’re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  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Excited                    Brought       Second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Field                              Cannon</a:t>
            </a:r>
          </a:p>
        </p:txBody>
      </p:sp>
    </p:spTree>
    <p:extLst>
      <p:ext uri="{BB962C8B-B14F-4D97-AF65-F5344CB8AC3E}">
        <p14:creationId xmlns:p14="http://schemas.microsoft.com/office/powerpoint/2010/main" val="2808536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FA116B-A95B-7948-92B5-E80A6EAD7C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32" t="25882" r="51144" b="30458"/>
          <a:stretch/>
        </p:blipFill>
        <p:spPr>
          <a:xfrm>
            <a:off x="931236" y="403413"/>
            <a:ext cx="4210132" cy="42354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FB8360-DB6D-BC4C-9E29-086345754A7C}"/>
              </a:ext>
            </a:extLst>
          </p:cNvPr>
          <p:cNvSpPr/>
          <p:nvPr/>
        </p:nvSpPr>
        <p:spPr>
          <a:xfrm>
            <a:off x="627638" y="303052"/>
            <a:ext cx="4817327" cy="5774363"/>
          </a:xfrm>
          <a:prstGeom prst="rect">
            <a:avLst/>
          </a:prstGeom>
          <a:solidFill>
            <a:schemeClr val="bg1">
              <a:alpha val="0"/>
            </a:schemeClr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477D1-4BD3-DF48-B179-C7BDA8305CEA}"/>
              </a:ext>
            </a:extLst>
          </p:cNvPr>
          <p:cNvSpPr txBox="1"/>
          <p:nvPr/>
        </p:nvSpPr>
        <p:spPr>
          <a:xfrm>
            <a:off x="1048215" y="4739269"/>
            <a:ext cx="4093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sa Offc Serif Pro" panose="02010504030101020102" pitchFamily="2" charset="0"/>
              </a:rPr>
              <a:t>Wasn’t                             Whole  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Watch                              Won’t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Weren’t                            You’re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We’re                       </a:t>
            </a:r>
            <a:r>
              <a:rPr lang="en-US" i="1" dirty="0" err="1">
                <a:latin typeface="Tisa Offc Serif Pro" panose="02010504030101020102" pitchFamily="2" charset="0"/>
              </a:rPr>
              <a:t>programme</a:t>
            </a:r>
            <a:endParaRPr lang="en-US" i="1" dirty="0">
              <a:latin typeface="Tisa Offc Serif Pro" panose="02010504030101020102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B4A1C8-4B44-894B-BADC-A551DBEFE7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57" t="15801" r="48340" b="14797"/>
          <a:stretch/>
        </p:blipFill>
        <p:spPr>
          <a:xfrm>
            <a:off x="6657279" y="303052"/>
            <a:ext cx="4817327" cy="47596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99584A-5CD5-9F47-939B-3DF0DC60CF02}"/>
              </a:ext>
            </a:extLst>
          </p:cNvPr>
          <p:cNvSpPr/>
          <p:nvPr/>
        </p:nvSpPr>
        <p:spPr>
          <a:xfrm>
            <a:off x="6350647" y="251886"/>
            <a:ext cx="5319679" cy="6354227"/>
          </a:xfrm>
          <a:prstGeom prst="rect">
            <a:avLst/>
          </a:prstGeom>
          <a:solidFill>
            <a:schemeClr val="bg1">
              <a:alpha val="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D9A3B-FEB4-2D44-A1DB-F0D2E6C96D87}"/>
              </a:ext>
            </a:extLst>
          </p:cNvPr>
          <p:cNvSpPr txBox="1"/>
          <p:nvPr/>
        </p:nvSpPr>
        <p:spPr>
          <a:xfrm>
            <a:off x="6657279" y="5259802"/>
            <a:ext cx="4706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sa Offc Serif Pro" panose="02010504030101020102" pitchFamily="2" charset="0"/>
              </a:rPr>
              <a:t>Dollars                             Allowed           They’re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  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Excited                    Brought       Second</a:t>
            </a:r>
          </a:p>
          <a:p>
            <a:pPr algn="ctr"/>
            <a:r>
              <a:rPr lang="en-US" i="1" dirty="0">
                <a:latin typeface="Tisa Offc Serif Pro" panose="02010504030101020102" pitchFamily="2" charset="0"/>
              </a:rPr>
              <a:t>Field                              Cannon</a:t>
            </a:r>
          </a:p>
        </p:txBody>
      </p:sp>
    </p:spTree>
    <p:extLst>
      <p:ext uri="{BB962C8B-B14F-4D97-AF65-F5344CB8AC3E}">
        <p14:creationId xmlns:p14="http://schemas.microsoft.com/office/powerpoint/2010/main" val="60283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B6A79A0A-5650-A349-BC88-503C890A6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884475">
            <a:off x="8255486" y="979349"/>
            <a:ext cx="3807061" cy="3807061"/>
          </a:xfrm>
          <a:prstGeom prst="rect">
            <a:avLst/>
          </a:prstGeom>
        </p:spPr>
      </p:pic>
      <p:pic>
        <p:nvPicPr>
          <p:cNvPr id="3" name="Picture 2" descr="A close up of a curtain&#10;&#10;Description automatically generated">
            <a:extLst>
              <a:ext uri="{FF2B5EF4-FFF2-40B4-BE49-F238E27FC236}">
                <a16:creationId xmlns:a16="http://schemas.microsoft.com/office/drawing/2014/main" id="{CA24C5C6-E80F-CE4C-8760-3A1F1EC70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287970" y="649544"/>
            <a:ext cx="3615258" cy="515679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6204DA-7708-4843-B8D9-A0355487EF4C}"/>
              </a:ext>
            </a:extLst>
          </p:cNvPr>
          <p:cNvSpPr/>
          <p:nvPr/>
        </p:nvSpPr>
        <p:spPr>
          <a:xfrm>
            <a:off x="290116" y="572875"/>
            <a:ext cx="3720029" cy="5310131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0BD467-A2A7-C044-B3D6-5313A458EC3F}"/>
              </a:ext>
            </a:extLst>
          </p:cNvPr>
          <p:cNvSpPr/>
          <p:nvPr/>
        </p:nvSpPr>
        <p:spPr>
          <a:xfrm>
            <a:off x="4267577" y="627089"/>
            <a:ext cx="3635652" cy="5179248"/>
          </a:xfrm>
          <a:prstGeom prst="rect">
            <a:avLst/>
          </a:prstGeom>
          <a:solidFill>
            <a:schemeClr val="bg1">
              <a:alpha val="2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AEEC5-E953-E44D-A325-721F2680F809}"/>
              </a:ext>
            </a:extLst>
          </p:cNvPr>
          <p:cNvSpPr/>
          <p:nvPr/>
        </p:nvSpPr>
        <p:spPr>
          <a:xfrm>
            <a:off x="8181854" y="572875"/>
            <a:ext cx="3720029" cy="5310131"/>
          </a:xfrm>
          <a:prstGeom prst="rect">
            <a:avLst/>
          </a:prstGeom>
          <a:solidFill>
            <a:schemeClr val="bg1">
              <a:alpha val="58000"/>
            </a:schemeClr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B8BAB4-953D-184C-B4CA-D726B597BA8F}"/>
              </a:ext>
            </a:extLst>
          </p:cNvPr>
          <p:cNvSpPr txBox="1"/>
          <p:nvPr/>
        </p:nvSpPr>
        <p:spPr>
          <a:xfrm>
            <a:off x="4639033" y="1704446"/>
            <a:ext cx="29771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Rainbow write:</a:t>
            </a:r>
          </a:p>
          <a:p>
            <a:pPr algn="ctr"/>
            <a:endParaRPr lang="en-US" sz="2400" i="1" dirty="0">
              <a:latin typeface="Tisa Offc Serif Pro" panose="02010504030101020102" pitchFamily="2" charset="0"/>
            </a:endParaRPr>
          </a:p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First write your spelling words in pencil then trace over the words five times using a different </a:t>
            </a:r>
            <a:r>
              <a:rPr lang="en-US" sz="2400" i="1" dirty="0" err="1">
                <a:latin typeface="Tisa Offc Serif Pro" panose="02010504030101020102" pitchFamily="2" charset="0"/>
              </a:rPr>
              <a:t>colour</a:t>
            </a:r>
            <a:r>
              <a:rPr lang="en-US" sz="2400" i="1" dirty="0">
                <a:latin typeface="Tisa Offc Serif Pro" panose="02010504030101020102" pitchFamily="2" charset="0"/>
              </a:rPr>
              <a:t> each time.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523533-CAA9-4348-8F37-FEDD6832BDDF}"/>
              </a:ext>
            </a:extLst>
          </p:cNvPr>
          <p:cNvSpPr txBox="1"/>
          <p:nvPr/>
        </p:nvSpPr>
        <p:spPr>
          <a:xfrm>
            <a:off x="8646141" y="1500241"/>
            <a:ext cx="29771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Tisa Offc Serif Pro" panose="02010504030101020102" pitchFamily="2" charset="0"/>
              </a:rPr>
              <a:t>Silly sentences!</a:t>
            </a:r>
          </a:p>
          <a:p>
            <a:pPr algn="ctr"/>
            <a:endParaRPr lang="en-US" sz="2400" b="1" i="1" dirty="0">
              <a:latin typeface="Tisa Offc Serif Pro" panose="02010504030101020102" pitchFamily="2" charset="0"/>
            </a:endParaRPr>
          </a:p>
          <a:p>
            <a:pPr algn="ctr"/>
            <a:r>
              <a:rPr lang="en-US" sz="2400" b="1" i="1" dirty="0">
                <a:latin typeface="Tisa Offc Serif Pro" panose="02010504030101020102" pitchFamily="2" charset="0"/>
              </a:rPr>
              <a:t>Write silly sentences that include your spellings in. How many of your spellings can you fit into one sentence?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E3F5EE-4606-F446-9660-89CB2839A531}"/>
              </a:ext>
            </a:extLst>
          </p:cNvPr>
          <p:cNvSpPr txBox="1"/>
          <p:nvPr/>
        </p:nvSpPr>
        <p:spPr>
          <a:xfrm>
            <a:off x="1085014" y="4819076"/>
            <a:ext cx="297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E163B3-BB6F-D343-9ED4-415C5CE36659}"/>
              </a:ext>
            </a:extLst>
          </p:cNvPr>
          <p:cNvSpPr txBox="1"/>
          <p:nvPr/>
        </p:nvSpPr>
        <p:spPr>
          <a:xfrm>
            <a:off x="661572" y="985907"/>
            <a:ext cx="29771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Fancy letters:</a:t>
            </a:r>
          </a:p>
          <a:p>
            <a:pPr algn="ctr"/>
            <a:endParaRPr lang="en-US" sz="2400" i="1" dirty="0">
              <a:latin typeface="Tisa Offc Serif Pro" panose="02010504030101020102" pitchFamily="2" charset="0"/>
            </a:endParaRPr>
          </a:p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Write out your spellings in fancy handwriting and take your time. 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3B713AFF-7A6D-E940-BA92-EF26555148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57886" y="3038461"/>
            <a:ext cx="2404645" cy="240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5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6204DA-7708-4843-B8D9-A0355487EF4C}"/>
              </a:ext>
            </a:extLst>
          </p:cNvPr>
          <p:cNvSpPr/>
          <p:nvPr/>
        </p:nvSpPr>
        <p:spPr>
          <a:xfrm>
            <a:off x="290116" y="572875"/>
            <a:ext cx="3720029" cy="5310131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8C9132-AEAB-D944-929E-BD23A4C9875E}"/>
              </a:ext>
            </a:extLst>
          </p:cNvPr>
          <p:cNvSpPr txBox="1"/>
          <p:nvPr/>
        </p:nvSpPr>
        <p:spPr>
          <a:xfrm>
            <a:off x="661572" y="2595813"/>
            <a:ext cx="29771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Tell a story:</a:t>
            </a:r>
          </a:p>
          <a:p>
            <a:pPr algn="ctr"/>
            <a:endParaRPr lang="en-US" sz="2400" i="1" dirty="0">
              <a:latin typeface="Tisa Offc Serif Pro" panose="02010504030101020102" pitchFamily="2" charset="0"/>
            </a:endParaRPr>
          </a:p>
          <a:p>
            <a:pPr algn="ctr"/>
            <a:r>
              <a:rPr lang="en-US" sz="2400" i="1" dirty="0">
                <a:latin typeface="Tisa Offc Serif Pro" panose="02010504030101020102" pitchFamily="2" charset="0"/>
              </a:rPr>
              <a:t>Write a short story using your spelling words and underline them when you use them!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E3F5EE-4606-F446-9660-89CB2839A531}"/>
              </a:ext>
            </a:extLst>
          </p:cNvPr>
          <p:cNvSpPr txBox="1"/>
          <p:nvPr/>
        </p:nvSpPr>
        <p:spPr>
          <a:xfrm>
            <a:off x="1085014" y="4819076"/>
            <a:ext cx="297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close up of a clock&#10;&#10;Description automatically generated">
            <a:extLst>
              <a:ext uri="{FF2B5EF4-FFF2-40B4-BE49-F238E27FC236}">
                <a16:creationId xmlns:a16="http://schemas.microsoft.com/office/drawing/2014/main" id="{BFA871A1-2967-9D4D-9756-587F3DB9F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9174" y="848039"/>
            <a:ext cx="2466753" cy="138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59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942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using:     1-eight,      2-eighth,    3-enough,     4-exercise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</a:t>
            </a:r>
            <a:r>
              <a:rPr lang="en-US" i="1" dirty="0">
                <a:latin typeface="Tisa Offc Serif Pro" panose="02010504030101020102" pitchFamily="2" charset="0"/>
              </a:rPr>
              <a:t>1-experience,       2-experiment,       3-famous       4-extreme</a:t>
            </a:r>
          </a:p>
        </p:txBody>
      </p:sp>
    </p:spTree>
    <p:extLst>
      <p:ext uri="{BB962C8B-B14F-4D97-AF65-F5344CB8AC3E}">
        <p14:creationId xmlns:p14="http://schemas.microsoft.com/office/powerpoint/2010/main" val="163332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using:        1-believe,     2-bicycle,     3-breath,      4-breathe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   </a:t>
            </a:r>
            <a:r>
              <a:rPr lang="en-US" i="1" dirty="0">
                <a:latin typeface="Tisa Offc Serif Pro" panose="02010504030101020102" pitchFamily="2" charset="0"/>
              </a:rPr>
              <a:t>1-build,       2-busy,       3-business,        4-calendar</a:t>
            </a:r>
          </a:p>
        </p:txBody>
      </p:sp>
    </p:spTree>
    <p:extLst>
      <p:ext uri="{BB962C8B-B14F-4D97-AF65-F5344CB8AC3E}">
        <p14:creationId xmlns:p14="http://schemas.microsoft.com/office/powerpoint/2010/main" val="330093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</a:t>
            </a:r>
            <a:r>
              <a:rPr lang="en-US" i="1" dirty="0">
                <a:latin typeface="Tisa Offc Serif Pro" panose="02010504030101020102" pitchFamily="2" charset="0"/>
              </a:rPr>
              <a:t>      1-caught,        2-centre,     3-century,     4-certain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</a:t>
            </a:r>
            <a:r>
              <a:rPr lang="en-US" i="1" dirty="0">
                <a:latin typeface="Tisa Offc Serif Pro" panose="02010504030101020102" pitchFamily="2" charset="0"/>
              </a:rPr>
              <a:t>1-circle,       2-complete,        3-consider,       4-continue</a:t>
            </a:r>
          </a:p>
        </p:txBody>
      </p:sp>
    </p:spTree>
    <p:extLst>
      <p:ext uri="{BB962C8B-B14F-4D97-AF65-F5344CB8AC3E}">
        <p14:creationId xmlns:p14="http://schemas.microsoft.com/office/powerpoint/2010/main" val="217099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</a:t>
            </a:r>
            <a:r>
              <a:rPr lang="en-US" i="1" dirty="0">
                <a:latin typeface="Tisa Offc Serif Pro" panose="02010504030101020102" pitchFamily="2" charset="0"/>
              </a:rPr>
              <a:t>1-decide,        2-describe,     3-describe,       4-different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34251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</a:t>
            </a:r>
            <a:r>
              <a:rPr lang="en-US" i="1" dirty="0">
                <a:latin typeface="Tisa Offc Serif Pro" panose="02010504030101020102" pitchFamily="2" charset="0"/>
              </a:rPr>
              <a:t>1-difficult,        2-disappear,       3-early,       4-earth</a:t>
            </a:r>
          </a:p>
        </p:txBody>
      </p:sp>
    </p:spTree>
    <p:extLst>
      <p:ext uri="{BB962C8B-B14F-4D97-AF65-F5344CB8AC3E}">
        <p14:creationId xmlns:p14="http://schemas.microsoft.com/office/powerpoint/2010/main" val="1046993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accident,        2- actual,          3-answer,     4- arrive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FF7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52181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</a:t>
            </a:r>
            <a:r>
              <a:rPr lang="en-US" i="1" dirty="0">
                <a:latin typeface="Tisa Offc Serif Pro" panose="02010504030101020102" pitchFamily="2" charset="0"/>
              </a:rPr>
              <a:t>1-accidentally,     2-actually,     3-address,      4- appear</a:t>
            </a:r>
          </a:p>
        </p:txBody>
      </p:sp>
    </p:spTree>
    <p:extLst>
      <p:ext uri="{BB962C8B-B14F-4D97-AF65-F5344CB8AC3E}">
        <p14:creationId xmlns:p14="http://schemas.microsoft.com/office/powerpoint/2010/main" val="2278417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F6002-CB12-F443-9A06-046F59B091EB}"/>
              </a:ext>
            </a:extLst>
          </p:cNvPr>
          <p:cNvSpPr/>
          <p:nvPr/>
        </p:nvSpPr>
        <p:spPr>
          <a:xfrm>
            <a:off x="467833" y="414670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AD95D-82B5-994E-A9FF-A83DBD0D26C5}"/>
              </a:ext>
            </a:extLst>
          </p:cNvPr>
          <p:cNvSpPr txBox="1"/>
          <p:nvPr/>
        </p:nvSpPr>
        <p:spPr>
          <a:xfrm>
            <a:off x="552893" y="531628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</a:t>
            </a:r>
            <a:r>
              <a:rPr lang="en-US" dirty="0"/>
              <a:t>:       1-</a:t>
            </a:r>
            <a:r>
              <a:rPr lang="en-US" i="1" dirty="0">
                <a:latin typeface="Tisa Offc Serif Pro" panose="02010504030101020102" pitchFamily="2" charset="0"/>
              </a:rPr>
              <a:t>favourite,        2- February,          3-forward,     4- forwards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00D8A7-87C7-444C-9AD2-941B6E6AD3A6}"/>
              </a:ext>
            </a:extLst>
          </p:cNvPr>
          <p:cNvSpPr/>
          <p:nvPr/>
        </p:nvSpPr>
        <p:spPr>
          <a:xfrm>
            <a:off x="467833" y="3508745"/>
            <a:ext cx="11355572" cy="2934586"/>
          </a:xfrm>
          <a:prstGeom prst="rect">
            <a:avLst/>
          </a:prstGeom>
          <a:solidFill>
            <a:schemeClr val="bg1"/>
          </a:solidFill>
          <a:ln w="57150">
            <a:solidFill>
              <a:srgbClr val="73FB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892CA-7F06-AD40-92AC-EFE40DD4CA44}"/>
              </a:ext>
            </a:extLst>
          </p:cNvPr>
          <p:cNvSpPr txBox="1"/>
          <p:nvPr/>
        </p:nvSpPr>
        <p:spPr>
          <a:xfrm>
            <a:off x="552893" y="3625703"/>
            <a:ext cx="999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sa Offc Serif Pro" panose="02010504030101020102" pitchFamily="2" charset="0"/>
              </a:rPr>
              <a:t>Write your own sentences using:       1-guard,     2-group,     3-grammar,      4-fruit</a:t>
            </a:r>
          </a:p>
        </p:txBody>
      </p:sp>
    </p:spTree>
    <p:extLst>
      <p:ext uri="{BB962C8B-B14F-4D97-AF65-F5344CB8AC3E}">
        <p14:creationId xmlns:p14="http://schemas.microsoft.com/office/powerpoint/2010/main" val="3207765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5660</TotalTime>
  <Words>577</Words>
  <Application>Microsoft Macintosh PowerPoint</Application>
  <PresentationFormat>Widescreen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Tisa Offc Serif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Ellie Alderton</cp:lastModifiedBy>
  <cp:revision>8</cp:revision>
  <cp:lastPrinted>2020-06-18T17:49:40Z</cp:lastPrinted>
  <dcterms:created xsi:type="dcterms:W3CDTF">2020-06-18T12:09:09Z</dcterms:created>
  <dcterms:modified xsi:type="dcterms:W3CDTF">2026-07-23T10:35:05Z</dcterms:modified>
</cp:coreProperties>
</file>