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23"/>
    <p:restoredTop sz="94453"/>
  </p:normalViewPr>
  <p:slideViewPr>
    <p:cSldViewPr snapToGrid="0" snapToObjects="1">
      <p:cViewPr varScale="1">
        <p:scale>
          <a:sx n="106" d="100"/>
          <a:sy n="106" d="100"/>
        </p:scale>
        <p:origin x="12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F4982-8C32-FF4B-BFFC-4C8C1BE73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D7CEDD-AFA2-9F4E-AAF9-729CDEA817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F231C-18F7-474E-A72F-5E680F9C9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4B460-9D2F-2B49-A5AE-712523FC3BB7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9221F-4B73-2041-A5BD-698336755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BAC54B-4A32-6D45-A3A5-C94A8911F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E5CCA-9442-7A46-8C55-7E126BC96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482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8FB6B-EF4A-3E41-97A1-B678D7262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2AF51B-6EDE-5148-BFB2-827078A80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BD4ED-4FC5-F74F-B60E-181A3BA31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4B460-9D2F-2B49-A5AE-712523FC3BB7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F8764-9A50-2F43-820E-EC6D058AF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30FA0-4B66-5644-893A-3BAB627C4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E5CCA-9442-7A46-8C55-7E126BC96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D2E09B-5056-1549-8B6D-5C6C6D5433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72C57F-70E7-FE43-ADF2-36E7F8F90D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CB875-6642-F04F-B9D4-7E73AA24A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4B460-9D2F-2B49-A5AE-712523FC3BB7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9FBCB-55BE-1144-B6F4-327EF9F10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44D08E-7E27-2440-BEB0-8CAD05E43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E5CCA-9442-7A46-8C55-7E126BC96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A09F1-AFDA-7240-B476-D87BEF701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C64AA-6A82-D743-8524-38B5DE288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1B88C-CFAC-6B43-988D-B3589BDED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4B460-9D2F-2B49-A5AE-712523FC3BB7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720CB3-8336-D144-9165-1A804F056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78181D-8EC0-1A44-90D0-A8D43499C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E5CCA-9442-7A46-8C55-7E126BC96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92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C0B6D-8920-1B45-A4FC-15CDF2BCD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5B7605-AB92-DA4F-BE11-F8CC22192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8161A-C0F8-6649-B239-F6A940A46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4B460-9D2F-2B49-A5AE-712523FC3BB7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A7D29B-DBE5-FC4A-8D49-FABC411E9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19DE7E-757E-EF47-96B1-8B583174E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E5CCA-9442-7A46-8C55-7E126BC96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81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99902-8C66-374A-8722-CCB7B3494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B8684-321E-7F47-BF00-B539EB9CE5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010E04-D51C-2A47-A996-132056AF32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5193AC-7F98-6A4D-A535-D57AEB698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4B460-9D2F-2B49-A5AE-712523FC3BB7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19162A-C774-D742-94E4-47E8F9054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1E1F37-7CA9-C040-B48C-E29A88792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E5CCA-9442-7A46-8C55-7E126BC96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405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220FC-B851-0843-82B4-BF4035C36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C918F-4DC5-3942-8DA4-19FF5CF14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4C178C-4B81-2A44-889C-11559B4B8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42DFDE-E8E1-254F-BAE1-EDD23F288F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3F0D02-53E1-8F4B-B9B7-C2F276442B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7705DE-5477-A54B-A753-A004608A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4B460-9D2F-2B49-A5AE-712523FC3BB7}" type="datetimeFigureOut">
              <a:rPr lang="en-US" smtClean="0"/>
              <a:t>7/23/26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82FFE6-2925-CF4A-A96F-500B504FA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E9FA55-B232-CF40-A81E-1FB7433B6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E5CCA-9442-7A46-8C55-7E126BC96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661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5C018-ED7B-5E40-AF3D-D90DCDDB1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560D7F-7C4D-8D4C-AFDF-17F14DD3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4B460-9D2F-2B49-A5AE-712523FC3BB7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41C233-DA12-B64C-8F14-98AF03D2D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E2D8C7-B217-474E-8A78-5F6859998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E5CCA-9442-7A46-8C55-7E126BC96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56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0BE16E-A50E-B541-B1BE-E579EA6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4B460-9D2F-2B49-A5AE-712523FC3BB7}" type="datetimeFigureOut">
              <a:rPr lang="en-US" smtClean="0"/>
              <a:t>7/23/26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B2D144-DFE3-6944-906F-5111C9071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45A8D0-CDC3-E644-811B-F4953289D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E5CCA-9442-7A46-8C55-7E126BC96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850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E4E3A-4484-5348-A8B6-0D0A5E19C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894E9-B324-1545-8493-E471C9CCD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BA031C-A34B-004D-A80A-CD52832A9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109F7A-89DE-E84C-A9B6-A95A6442E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4B460-9D2F-2B49-A5AE-712523FC3BB7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DC0B3-CF67-A744-9DC5-9A2B513F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2A24C-203C-D647-852E-63146890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E5CCA-9442-7A46-8C55-7E126BC96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150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25368-8BB3-3847-BC6A-A3C4C3918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7A3019-99D1-4D46-9B44-92E741C05E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857218-A61E-3E4C-AAF8-11D8CF772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45381-3E52-0D47-B6A9-58AE75749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4B460-9D2F-2B49-A5AE-712523FC3BB7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EB308D-B0CD-0C4C-A90D-29EC15F4B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2DB23A-4C91-0844-8C8C-2E4005DFF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E5CCA-9442-7A46-8C55-7E126BC96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4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5424D1-8A95-4241-8E0F-D0E940CB9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402C1B-EC8F-604A-B513-7AD428820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E50DE-6238-9F4B-95D0-8FDCD39C39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4B460-9D2F-2B49-A5AE-712523FC3BB7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13A38-3A09-814C-98AD-04B3DD3E65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8C040-59BB-FB4B-B924-5C888CBB4F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5CCA-9442-7A46-8C55-7E126BC96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990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085357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jfk50.blogspot.com/2011/10/martin-luther-king-jr-memorial.html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indow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justintarte.com/2011/12/top-10-questions-to-ask-yourself-in.html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Giraffes_in_Masai_Mara.jpg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2012books.lardbucket.org/books/a-primer-on-communication-studies/s05-listening.html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anhilbert.wordpress.com/2012/05/09/abcs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123-and-so-on.blogspot.com/2010/08/number-47.html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iketeaching.blogspot.com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819332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wow-surprise-comic-cartoon-design-2666501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itrustican.blogspot.com/2010/12/what-is-your-story.html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682428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amrutam-nopen.blogspot.com/2012/07/how-my-school-made-me-what-i-am.html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hilosophy.commons.gc.cuny.edu/call-questions-conscious-experience-time-due-722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energy-inspiration-ideas-planet-3073847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adowsgalore.com/2014/09/7-ways-travel-around-world-budget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Celebrity_Name_Gam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lgarblog.wordpress.com/2014/04/10/elgar-book-reviews-3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200E649E-870C-5147-BFDE-DBDADF0B89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08" t="48895" r="62932" b="43293"/>
          <a:stretch/>
        </p:blipFill>
        <p:spPr>
          <a:xfrm>
            <a:off x="940923" y="2604831"/>
            <a:ext cx="10009844" cy="1826346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79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able, room&#10;&#10;Description automatically generated">
            <a:extLst>
              <a:ext uri="{FF2B5EF4-FFF2-40B4-BE49-F238E27FC236}">
                <a16:creationId xmlns:a16="http://schemas.microsoft.com/office/drawing/2014/main" id="{8283902A-1714-4049-B492-ADB1701568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7408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3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686CF-CDBA-A942-BCC1-EA8F65A74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4000" i="1" dirty="0">
                <a:latin typeface="Tisa Offc Serif Pro" panose="02010504030101020102" pitchFamily="2" charset="0"/>
              </a:rPr>
              <a:t>Write at least 3 sentences using the punctuation below:</a:t>
            </a:r>
          </a:p>
          <a:p>
            <a:pPr marL="0" indent="0">
              <a:buNone/>
            </a:pPr>
            <a:endParaRPr lang="en-US" sz="4000" i="1" dirty="0">
              <a:latin typeface="Tisa Offc Serif Pro" panose="02010504030101020102" pitchFamily="2" charset="0"/>
            </a:endParaRPr>
          </a:p>
          <a:p>
            <a:pPr marL="0" indent="0">
              <a:buNone/>
            </a:pPr>
            <a:r>
              <a:rPr lang="en-US" sz="4000" i="1" dirty="0">
                <a:latin typeface="Tisa Offc Serif Pro" panose="02010504030101020102" pitchFamily="2" charset="0"/>
              </a:rPr>
              <a:t>“   ”        ,         .      ?      !  </a:t>
            </a:r>
          </a:p>
        </p:txBody>
      </p:sp>
    </p:spTree>
    <p:extLst>
      <p:ext uri="{BB962C8B-B14F-4D97-AF65-F5344CB8AC3E}">
        <p14:creationId xmlns:p14="http://schemas.microsoft.com/office/powerpoint/2010/main" val="3608097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633FE5FF-E371-4947-846C-692788075A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" b="2224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885BE-1AC7-4042-9963-759B47D1D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027" y="1534585"/>
            <a:ext cx="4706803" cy="3788830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4300" i="1" dirty="0">
                <a:solidFill>
                  <a:srgbClr val="000000"/>
                </a:solidFill>
                <a:latin typeface="Tisa Offc Serif Pro" panose="02010504030101020102" pitchFamily="2" charset="0"/>
              </a:rPr>
              <a:t>You walk into class and Martin Luther King JR is sitting in my chair.</a:t>
            </a:r>
          </a:p>
          <a:p>
            <a:pPr marL="0" indent="0">
              <a:buNone/>
            </a:pPr>
            <a:endParaRPr lang="en-US" sz="4300" i="1" dirty="0">
              <a:solidFill>
                <a:srgbClr val="000000"/>
              </a:solidFill>
              <a:latin typeface="Tisa Offc Serif Pro" panose="02010504030101020102" pitchFamily="2" charset="0"/>
            </a:endParaRPr>
          </a:p>
          <a:p>
            <a:pPr marL="0" indent="0">
              <a:buNone/>
            </a:pPr>
            <a:r>
              <a:rPr lang="en-US" sz="4300" i="1" dirty="0">
                <a:solidFill>
                  <a:srgbClr val="000000"/>
                </a:solidFill>
                <a:latin typeface="Tisa Offc Serif Pro" panose="02010504030101020102" pitchFamily="2" charset="0"/>
              </a:rPr>
              <a:t>What three questions would you ask him</a:t>
            </a:r>
            <a:r>
              <a:rPr lang="en-US" sz="2000" i="1" dirty="0">
                <a:solidFill>
                  <a:srgbClr val="000000"/>
                </a:solidFill>
                <a:latin typeface="Tisa Offc Serif Pro" panose="02010504030101020102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42266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uilding, outdoor, front, window&#10;&#10;Description automatically generated">
            <a:extLst>
              <a:ext uri="{FF2B5EF4-FFF2-40B4-BE49-F238E27FC236}">
                <a16:creationId xmlns:a16="http://schemas.microsoft.com/office/drawing/2014/main" id="{96C42DE8-90D1-D648-B0E5-5794C441BC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1987" r="9091" b="983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47400-5C5B-AD43-A80A-7FED8E91F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275" y="1450425"/>
            <a:ext cx="4062642" cy="275408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4800" i="1" dirty="0">
                <a:latin typeface="Tisa Offc Serif Pro" panose="02010504030101020102" pitchFamily="2" charset="0"/>
              </a:rPr>
              <a:t>If you paint over a window, is it still a window?</a:t>
            </a:r>
          </a:p>
        </p:txBody>
      </p:sp>
    </p:spTree>
    <p:extLst>
      <p:ext uri="{BB962C8B-B14F-4D97-AF65-F5344CB8AC3E}">
        <p14:creationId xmlns:p14="http://schemas.microsoft.com/office/powerpoint/2010/main" val="4228911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BFFA78D2-E678-BC41-A761-7A87E9708D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913" r="3542" b="-3"/>
          <a:stretch/>
        </p:blipFill>
        <p:spPr>
          <a:xfrm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91F39-654F-1842-9C22-88993544A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619455"/>
            <a:ext cx="4977578" cy="36392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6600" i="1" dirty="0">
                <a:solidFill>
                  <a:srgbClr val="000000"/>
                </a:solidFill>
                <a:latin typeface="Tisa Offc Serif Pro" panose="02010504030101020102" pitchFamily="2" charset="0"/>
              </a:rPr>
              <a:t>Is there more future or more past?</a:t>
            </a:r>
          </a:p>
        </p:txBody>
      </p:sp>
    </p:spTree>
    <p:extLst>
      <p:ext uri="{BB962C8B-B14F-4D97-AF65-F5344CB8AC3E}">
        <p14:creationId xmlns:p14="http://schemas.microsoft.com/office/powerpoint/2010/main" val="1584326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AFDF9-3152-684D-9AA7-F3E9CCFA7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48" y="1424848"/>
            <a:ext cx="3505494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i="1" dirty="0">
                <a:latin typeface="Tisa Offc Serif Pro" panose="02010504030101020102" pitchFamily="2" charset="0"/>
              </a:rPr>
              <a:t>Write a 10 word story about the picture on the screen.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D167E9-D9D4-4443-86D5-CB8E115B02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325" t="16394" r="13479" b="42077"/>
          <a:stretch/>
        </p:blipFill>
        <p:spPr>
          <a:xfrm>
            <a:off x="5405862" y="1074149"/>
            <a:ext cx="6019331" cy="470645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23071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5C7EBC3-4672-4DAB-81C2-58661FAFA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8805" y="-2"/>
            <a:ext cx="6013194" cy="1511304"/>
          </a:xfrm>
          <a:custGeom>
            <a:avLst/>
            <a:gdLst>
              <a:gd name="connsiteX0" fmla="*/ 4545473 w 6013194"/>
              <a:gd name="connsiteY0" fmla="*/ 0 h 1511304"/>
              <a:gd name="connsiteX1" fmla="*/ 6013194 w 6013194"/>
              <a:gd name="connsiteY1" fmla="*/ 0 h 1511304"/>
              <a:gd name="connsiteX2" fmla="*/ 6013194 w 6013194"/>
              <a:gd name="connsiteY2" fmla="*/ 1508760 h 1511304"/>
              <a:gd name="connsiteX3" fmla="*/ 4545474 w 6013194"/>
              <a:gd name="connsiteY3" fmla="*/ 1508760 h 1511304"/>
              <a:gd name="connsiteX4" fmla="*/ 4545474 w 6013194"/>
              <a:gd name="connsiteY4" fmla="*/ 1511304 h 1511304"/>
              <a:gd name="connsiteX5" fmla="*/ 0 w 6013194"/>
              <a:gd name="connsiteY5" fmla="*/ 1511304 h 1511304"/>
              <a:gd name="connsiteX6" fmla="*/ 697617 w 6013194"/>
              <a:gd name="connsiteY6" fmla="*/ 3 h 1511304"/>
              <a:gd name="connsiteX7" fmla="*/ 4545473 w 6013194"/>
              <a:gd name="connsiteY7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3194" h="1511304">
                <a:moveTo>
                  <a:pt x="4545473" y="0"/>
                </a:moveTo>
                <a:lnTo>
                  <a:pt x="6013194" y="0"/>
                </a:lnTo>
                <a:lnTo>
                  <a:pt x="6013194" y="1508760"/>
                </a:lnTo>
                <a:lnTo>
                  <a:pt x="4545474" y="1508760"/>
                </a:lnTo>
                <a:lnTo>
                  <a:pt x="4545474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0BF962F-4C6F-461E-86F2-C43F56CC9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0797" y="1690688"/>
            <a:ext cx="8711202" cy="5167312"/>
          </a:xfrm>
          <a:custGeom>
            <a:avLst/>
            <a:gdLst>
              <a:gd name="connsiteX0" fmla="*/ 0 w 8711202"/>
              <a:gd name="connsiteY0" fmla="*/ 0 h 5167312"/>
              <a:gd name="connsiteX1" fmla="*/ 7243482 w 8711202"/>
              <a:gd name="connsiteY1" fmla="*/ 0 h 5167312"/>
              <a:gd name="connsiteX2" fmla="*/ 8711202 w 8711202"/>
              <a:gd name="connsiteY2" fmla="*/ 0 h 5167312"/>
              <a:gd name="connsiteX3" fmla="*/ 8711202 w 8711202"/>
              <a:gd name="connsiteY3" fmla="*/ 5167312 h 5167312"/>
              <a:gd name="connsiteX4" fmla="*/ 7243482 w 8711202"/>
              <a:gd name="connsiteY4" fmla="*/ 5167312 h 5167312"/>
              <a:gd name="connsiteX5" fmla="*/ 221324 w 8711202"/>
              <a:gd name="connsiteY5" fmla="*/ 5167312 h 5167312"/>
              <a:gd name="connsiteX6" fmla="*/ 2615203 w 8711202"/>
              <a:gd name="connsiteY6" fmla="*/ 952 h 5167312"/>
              <a:gd name="connsiteX7" fmla="*/ 0 w 8711202"/>
              <a:gd name="connsiteY7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1202" h="5167312">
                <a:moveTo>
                  <a:pt x="0" y="0"/>
                </a:moveTo>
                <a:lnTo>
                  <a:pt x="7243482" y="0"/>
                </a:lnTo>
                <a:lnTo>
                  <a:pt x="8711202" y="0"/>
                </a:lnTo>
                <a:lnTo>
                  <a:pt x="8711202" y="5167312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E94A4F7-38E4-45EA-8E2E-CE1B5766B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5931454" cy="5166360"/>
          </a:xfrm>
          <a:custGeom>
            <a:avLst/>
            <a:gdLst>
              <a:gd name="connsiteX0" fmla="*/ 0 w 5931454"/>
              <a:gd name="connsiteY0" fmla="*/ 0 h 5166360"/>
              <a:gd name="connsiteX1" fmla="*/ 5931454 w 5931454"/>
              <a:gd name="connsiteY1" fmla="*/ 0 h 5166360"/>
              <a:gd name="connsiteX2" fmla="*/ 3537575 w 5931454"/>
              <a:gd name="connsiteY2" fmla="*/ 5166360 h 5166360"/>
              <a:gd name="connsiteX3" fmla="*/ 0 w 5931454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31454" h="5166360">
                <a:moveTo>
                  <a:pt x="0" y="0"/>
                </a:moveTo>
                <a:lnTo>
                  <a:pt x="5931454" y="0"/>
                </a:lnTo>
                <a:lnTo>
                  <a:pt x="3537575" y="5166360"/>
                </a:lnTo>
                <a:lnTo>
                  <a:pt x="0" y="5166360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3F0F7-FBD7-BA4D-96B9-A4A20D1AC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3288"/>
            <a:ext cx="3603171" cy="363968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4800" i="1" dirty="0">
                <a:solidFill>
                  <a:srgbClr val="FFFFFF"/>
                </a:solidFill>
                <a:latin typeface="Tisa Offc Serif Pro" panose="02010504030101020102" pitchFamily="2" charset="0"/>
              </a:rPr>
              <a:t>Complete the problem on the screen using your resources</a:t>
            </a:r>
            <a:r>
              <a:rPr lang="en-US" sz="2000" i="1" dirty="0">
                <a:solidFill>
                  <a:srgbClr val="FFFFFF"/>
                </a:solidFill>
                <a:latin typeface="Tisa Offc Serif Pro" panose="02010504030101020102" pitchFamily="2" charset="0"/>
              </a:rPr>
              <a:t>.</a:t>
            </a: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EAB0FEA-8802-3943-8721-06FB2A6EA4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93" t="9931" r="23179" b="17377"/>
          <a:stretch/>
        </p:blipFill>
        <p:spPr>
          <a:xfrm>
            <a:off x="6183088" y="2512056"/>
            <a:ext cx="5170711" cy="3326137"/>
          </a:xfrm>
          <a:custGeom>
            <a:avLst/>
            <a:gdLst/>
            <a:ahLst/>
            <a:cxnLst/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52518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uple of giraffe walking across a grass covered field&#10;&#10;Description automatically generated">
            <a:extLst>
              <a:ext uri="{FF2B5EF4-FFF2-40B4-BE49-F238E27FC236}">
                <a16:creationId xmlns:a16="http://schemas.microsoft.com/office/drawing/2014/main" id="{B3C2B4D8-4E7F-9247-87F3-09F6D811D7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5357" r="9091" b="832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0DF49-B773-2C4F-A715-A7C264C24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262" y="1541088"/>
            <a:ext cx="4062642" cy="2754086"/>
          </a:xfrm>
        </p:spPr>
        <p:txBody>
          <a:bodyPr anchor="t">
            <a:normAutofit fontScale="92500"/>
          </a:bodyPr>
          <a:lstStyle/>
          <a:p>
            <a:pPr marL="0" indent="0">
              <a:buNone/>
            </a:pPr>
            <a:r>
              <a:rPr lang="en-US" sz="4000" i="1" dirty="0">
                <a:latin typeface="Tisa Offc Serif Pro" panose="02010504030101020102" pitchFamily="2" charset="0"/>
              </a:rPr>
              <a:t>How would you describe a giraffe to someone who has never seen a picture of one before?</a:t>
            </a:r>
          </a:p>
        </p:txBody>
      </p:sp>
    </p:spTree>
    <p:extLst>
      <p:ext uri="{BB962C8B-B14F-4D97-AF65-F5344CB8AC3E}">
        <p14:creationId xmlns:p14="http://schemas.microsoft.com/office/powerpoint/2010/main" val="3656185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B3F76A72-12EA-D046-A05E-F03957E2D7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8609" r="-1" b="67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6F90B-D747-1444-B4C6-26ABBDA38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027" y="1702517"/>
            <a:ext cx="4706803" cy="378883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6600" i="1" dirty="0">
                <a:solidFill>
                  <a:srgbClr val="000000"/>
                </a:solidFill>
                <a:latin typeface="Tisa Offc Serif Pro" panose="02010504030101020102" pitchFamily="2" charset="0"/>
              </a:rPr>
              <a:t>Where do words go once you’ve heard them?</a:t>
            </a:r>
          </a:p>
        </p:txBody>
      </p:sp>
    </p:spTree>
    <p:extLst>
      <p:ext uri="{BB962C8B-B14F-4D97-AF65-F5344CB8AC3E}">
        <p14:creationId xmlns:p14="http://schemas.microsoft.com/office/powerpoint/2010/main" val="3342235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F72155AC-7A85-AF43-9E6D-80635C1817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25" r="2434" b="1"/>
          <a:stretch/>
        </p:blipFill>
        <p:spPr>
          <a:xfrm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15C3F-D1FC-7C48-89A4-EE4748E0B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609355"/>
            <a:ext cx="4977578" cy="36392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5400" i="1" dirty="0">
                <a:solidFill>
                  <a:srgbClr val="000000"/>
                </a:solidFill>
                <a:latin typeface="Tisa Offc Serif Pro" panose="02010504030101020102" pitchFamily="2" charset="0"/>
              </a:rPr>
              <a:t>Write down a food item for every letter of the alphabet!</a:t>
            </a:r>
          </a:p>
        </p:txBody>
      </p:sp>
    </p:spTree>
    <p:extLst>
      <p:ext uri="{BB962C8B-B14F-4D97-AF65-F5344CB8AC3E}">
        <p14:creationId xmlns:p14="http://schemas.microsoft.com/office/powerpoint/2010/main" val="2955479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37CEABE-E926-4747-AAB4-9755C185E812}"/>
              </a:ext>
            </a:extLst>
          </p:cNvPr>
          <p:cNvSpPr txBox="1">
            <a:spLocks/>
          </p:cNvSpPr>
          <p:nvPr/>
        </p:nvSpPr>
        <p:spPr>
          <a:xfrm>
            <a:off x="649348" y="1534667"/>
            <a:ext cx="3505494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i="1" dirty="0"/>
              <a:t>Complete the problem on the slide using the resources in front of you.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E34615-0A21-BA48-88D1-29FB0E0EF4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990" t="23498" r="14833" b="6569"/>
          <a:stretch/>
        </p:blipFill>
        <p:spPr>
          <a:xfrm>
            <a:off x="5405862" y="1469165"/>
            <a:ext cx="6019331" cy="391642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43234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pinwheel, umbrella&#10;&#10;Description automatically generated">
            <a:extLst>
              <a:ext uri="{FF2B5EF4-FFF2-40B4-BE49-F238E27FC236}">
                <a16:creationId xmlns:a16="http://schemas.microsoft.com/office/drawing/2014/main" id="{13D0A893-EBA9-CE48-8D6F-2BFB23B980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" b="4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D9AC20-E7C4-1245-9FBB-E2ADABE008C3}"/>
              </a:ext>
            </a:extLst>
          </p:cNvPr>
          <p:cNvSpPr txBox="1"/>
          <p:nvPr/>
        </p:nvSpPr>
        <p:spPr>
          <a:xfrm>
            <a:off x="8022021" y="3231931"/>
            <a:ext cx="3852041" cy="183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i="1" dirty="0">
                <a:latin typeface="+mj-lt"/>
                <a:ea typeface="+mj-ea"/>
                <a:cs typeface="+mj-cs"/>
              </a:rPr>
              <a:t>Write down as many different types of calculations which give the answer 47.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400" i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i="1" dirty="0">
                <a:latin typeface="+mj-lt"/>
                <a:ea typeface="+mj-ea"/>
                <a:cs typeface="+mj-cs"/>
              </a:rPr>
              <a:t>(Try to be as inventive as you can be!)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8800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05E4F47-B148-49E0-B472-BBF149315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2CE8EB-F719-4F84-9E91-F538438CA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50">
            <a:extLst>
              <a:ext uri="{FF2B5EF4-FFF2-40B4-BE49-F238E27FC236}">
                <a16:creationId xmlns:a16="http://schemas.microsoft.com/office/drawing/2014/main" id="{684BF3E1-C321-4F38-85CF-FEBBEEC15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hat&#10;&#10;Description automatically generated">
            <a:extLst>
              <a:ext uri="{FF2B5EF4-FFF2-40B4-BE49-F238E27FC236}">
                <a16:creationId xmlns:a16="http://schemas.microsoft.com/office/drawing/2014/main" id="{AC12FC1F-6A24-DB4B-9D97-9E3C0E93E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38328" y="2157938"/>
            <a:ext cx="4142232" cy="346566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D90A0-0EA3-FD40-83AF-733493608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21" y="1752262"/>
            <a:ext cx="4765949" cy="3353476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i="1" dirty="0">
                <a:solidFill>
                  <a:srgbClr val="000000"/>
                </a:solidFill>
                <a:latin typeface="Tisa Offc Serif Pro" panose="02010504030101020102" pitchFamily="2" charset="0"/>
              </a:rPr>
              <a:t>What do you want to learn/improve on over the next week?</a:t>
            </a:r>
          </a:p>
          <a:p>
            <a:pPr marL="0" indent="0">
              <a:buNone/>
            </a:pPr>
            <a:endParaRPr lang="en-US" sz="3600" i="1" dirty="0">
              <a:solidFill>
                <a:srgbClr val="000000"/>
              </a:solidFill>
              <a:latin typeface="Tisa Offc Serif Pro" panose="02010504030101020102" pitchFamily="2" charset="0"/>
            </a:endParaRPr>
          </a:p>
          <a:p>
            <a:pPr marL="0" indent="0">
              <a:buNone/>
            </a:pPr>
            <a:r>
              <a:rPr lang="en-US" sz="3600" i="1" dirty="0">
                <a:solidFill>
                  <a:srgbClr val="000000"/>
                </a:solidFill>
                <a:latin typeface="Tisa Offc Serif Pro" panose="02010504030101020102" pitchFamily="2" charset="0"/>
              </a:rPr>
              <a:t>Write 3 things down and explain how you will try and achieve them </a:t>
            </a:r>
            <a:r>
              <a:rPr lang="en-US" sz="3600" i="1" dirty="0">
                <a:solidFill>
                  <a:srgbClr val="000000"/>
                </a:solidFill>
                <a:latin typeface="Tisa Offc Serif Pro" panose="02010504030101020102" pitchFamily="2" charset="0"/>
                <a:sym typeface="Wingdings" pitchFamily="2" charset="2"/>
              </a:rPr>
              <a:t> </a:t>
            </a:r>
            <a:endParaRPr lang="en-US" sz="3600" i="1" dirty="0">
              <a:solidFill>
                <a:srgbClr val="000000"/>
              </a:solidFill>
              <a:latin typeface="Tisa Offc Serif Pro" panose="0201050403010102010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3938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hand holding a camera&#10;&#10;Description automatically generated">
            <a:extLst>
              <a:ext uri="{FF2B5EF4-FFF2-40B4-BE49-F238E27FC236}">
                <a16:creationId xmlns:a16="http://schemas.microsoft.com/office/drawing/2014/main" id="{1095B3D7-D0A1-484D-9E43-CF175E97DD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791" b="12939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02783-7102-034D-8C86-564D1483F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4000" i="1" dirty="0">
                <a:latin typeface="Tisa Offc Serif Pro" panose="02010504030101020102" pitchFamily="2" charset="0"/>
              </a:rPr>
              <a:t>Would you rather have a camera as eyes or a voice recorder for ears?</a:t>
            </a:r>
          </a:p>
        </p:txBody>
      </p:sp>
    </p:spTree>
    <p:extLst>
      <p:ext uri="{BB962C8B-B14F-4D97-AF65-F5344CB8AC3E}">
        <p14:creationId xmlns:p14="http://schemas.microsoft.com/office/powerpoint/2010/main" val="14206251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28169691-C81A-394A-8FCA-C1AFB82AC7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0711" r="102" b="1837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50DD2-72FB-294E-AC3D-3B3335EFB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252" y="1450425"/>
            <a:ext cx="4062642" cy="2754086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i="1" dirty="0">
                <a:latin typeface="Tisa Offc Serif Pro" panose="02010504030101020102" pitchFamily="2" charset="0"/>
              </a:rPr>
              <a:t>Pick 3 of the word below and use them to make a WOW sentence!</a:t>
            </a:r>
          </a:p>
          <a:p>
            <a:pPr marL="0" indent="0">
              <a:buNone/>
            </a:pPr>
            <a:endParaRPr lang="en-US" sz="2400" i="1" dirty="0">
              <a:latin typeface="Tisa Offc Serif Pro" panose="02010504030101020102" pitchFamily="2" charset="0"/>
            </a:endParaRPr>
          </a:p>
          <a:p>
            <a:pPr marL="0" indent="0">
              <a:buNone/>
            </a:pPr>
            <a:r>
              <a:rPr lang="en-US" sz="2400" i="1" dirty="0">
                <a:latin typeface="Tisa Offc Serif Pro" panose="02010504030101020102" pitchFamily="2" charset="0"/>
              </a:rPr>
              <a:t>Amazing                  Towards             Ambitious             Sensible          </a:t>
            </a:r>
          </a:p>
          <a:p>
            <a:pPr marL="0" indent="0">
              <a:buNone/>
            </a:pPr>
            <a:endParaRPr lang="en-US" sz="2400" i="1" dirty="0">
              <a:latin typeface="Tisa Offc Serif Pro" panose="02010504030101020102" pitchFamily="2" charset="0"/>
            </a:endParaRPr>
          </a:p>
          <a:p>
            <a:pPr marL="0" indent="0">
              <a:buNone/>
            </a:pPr>
            <a:r>
              <a:rPr lang="en-US" sz="2400" i="1" dirty="0">
                <a:latin typeface="Tisa Offc Serif Pro" panose="02010504030101020102" pitchFamily="2" charset="0"/>
              </a:rPr>
              <a:t>Astonishing            Stupendous         Delighted            Ecstatic</a:t>
            </a:r>
          </a:p>
        </p:txBody>
      </p:sp>
    </p:spTree>
    <p:extLst>
      <p:ext uri="{BB962C8B-B14F-4D97-AF65-F5344CB8AC3E}">
        <p14:creationId xmlns:p14="http://schemas.microsoft.com/office/powerpoint/2010/main" val="27578745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ndoor, table, desk, sitting&#10;&#10;Description automatically generated">
            <a:extLst>
              <a:ext uri="{FF2B5EF4-FFF2-40B4-BE49-F238E27FC236}">
                <a16:creationId xmlns:a16="http://schemas.microsoft.com/office/drawing/2014/main" id="{1386A7BE-7EBA-764A-B473-25AECD73CE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922" r="18488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4779A-41B1-014B-BCEB-31D76E225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384" y="453434"/>
            <a:ext cx="5251868" cy="595113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i="1" dirty="0">
                <a:solidFill>
                  <a:srgbClr val="000000"/>
                </a:solidFill>
                <a:latin typeface="Tisa Offc Serif Pro" panose="02010504030101020102" pitchFamily="2" charset="0"/>
              </a:rPr>
              <a:t>Which connective could be used for each sentence:</a:t>
            </a:r>
          </a:p>
          <a:p>
            <a:pPr marL="0" indent="0">
              <a:buNone/>
            </a:pPr>
            <a:endParaRPr lang="en-US" i="1" dirty="0">
              <a:solidFill>
                <a:srgbClr val="000000"/>
              </a:solidFill>
              <a:latin typeface="Tisa Offc Serif Pro" panose="02010504030101020102" pitchFamily="2" charset="0"/>
            </a:endParaRPr>
          </a:p>
          <a:p>
            <a:pPr marL="914400" indent="-914400">
              <a:buAutoNum type="arabicPeriod"/>
            </a:pPr>
            <a:r>
              <a:rPr lang="en-US" i="1" dirty="0">
                <a:solidFill>
                  <a:srgbClr val="000000"/>
                </a:solidFill>
                <a:latin typeface="Tisa Offc Serif Pro" panose="02010504030101020102" pitchFamily="2" charset="0"/>
              </a:rPr>
              <a:t>Ben went to the </a:t>
            </a:r>
            <a:r>
              <a:rPr lang="en-US" i="1" dirty="0" err="1">
                <a:solidFill>
                  <a:srgbClr val="000000"/>
                </a:solidFill>
                <a:latin typeface="Tisa Offc Serif Pro" panose="02010504030101020102" pitchFamily="2" charset="0"/>
              </a:rPr>
              <a:t>doctor_______he</a:t>
            </a:r>
            <a:r>
              <a:rPr lang="en-US" i="1" dirty="0">
                <a:solidFill>
                  <a:srgbClr val="000000"/>
                </a:solidFill>
                <a:latin typeface="Tisa Offc Serif Pro" panose="02010504030101020102" pitchFamily="2" charset="0"/>
              </a:rPr>
              <a:t> was feeling ill.</a:t>
            </a:r>
          </a:p>
          <a:p>
            <a:pPr marL="914400" indent="-914400">
              <a:buAutoNum type="arabicPeriod"/>
            </a:pPr>
            <a:r>
              <a:rPr lang="en-US" i="1" dirty="0">
                <a:solidFill>
                  <a:srgbClr val="000000"/>
                </a:solidFill>
                <a:latin typeface="Tisa Offc Serif Pro" panose="02010504030101020102" pitchFamily="2" charset="0"/>
              </a:rPr>
              <a:t>Her face turned </a:t>
            </a:r>
            <a:r>
              <a:rPr lang="en-US" i="1" dirty="0" err="1">
                <a:solidFill>
                  <a:srgbClr val="000000"/>
                </a:solidFill>
                <a:latin typeface="Tisa Offc Serif Pro" panose="02010504030101020102" pitchFamily="2" charset="0"/>
              </a:rPr>
              <a:t>red________she</a:t>
            </a:r>
            <a:r>
              <a:rPr lang="en-US" i="1" dirty="0">
                <a:solidFill>
                  <a:srgbClr val="000000"/>
                </a:solidFill>
                <a:latin typeface="Tisa Offc Serif Pro" panose="02010504030101020102" pitchFamily="2" charset="0"/>
              </a:rPr>
              <a:t> was embarrassed.</a:t>
            </a:r>
          </a:p>
          <a:p>
            <a:pPr marL="914400" indent="-914400">
              <a:buAutoNum type="arabicPeriod"/>
            </a:pPr>
            <a:r>
              <a:rPr lang="en-US" i="1" dirty="0">
                <a:solidFill>
                  <a:srgbClr val="000000"/>
                </a:solidFill>
                <a:latin typeface="Tisa Offc Serif Pro" panose="02010504030101020102" pitchFamily="2" charset="0"/>
              </a:rPr>
              <a:t>Ellie was happy, _________feeling tears in her eyes.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E60980-0AE6-A042-8F82-D63104DA0DA7}"/>
              </a:ext>
            </a:extLst>
          </p:cNvPr>
          <p:cNvSpPr txBox="1"/>
          <p:nvPr/>
        </p:nvSpPr>
        <p:spPr>
          <a:xfrm>
            <a:off x="9732368" y="6657945"/>
            <a:ext cx="245932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://itrustican.blogspot.com/2010/12/what-is-your-story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301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5C7EBC3-4672-4DAB-81C2-58661FAFA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8805" y="-2"/>
            <a:ext cx="6013194" cy="1511304"/>
          </a:xfrm>
          <a:custGeom>
            <a:avLst/>
            <a:gdLst>
              <a:gd name="connsiteX0" fmla="*/ 4545473 w 6013194"/>
              <a:gd name="connsiteY0" fmla="*/ 0 h 1511304"/>
              <a:gd name="connsiteX1" fmla="*/ 6013194 w 6013194"/>
              <a:gd name="connsiteY1" fmla="*/ 0 h 1511304"/>
              <a:gd name="connsiteX2" fmla="*/ 6013194 w 6013194"/>
              <a:gd name="connsiteY2" fmla="*/ 1508760 h 1511304"/>
              <a:gd name="connsiteX3" fmla="*/ 4545474 w 6013194"/>
              <a:gd name="connsiteY3" fmla="*/ 1508760 h 1511304"/>
              <a:gd name="connsiteX4" fmla="*/ 4545474 w 6013194"/>
              <a:gd name="connsiteY4" fmla="*/ 1511304 h 1511304"/>
              <a:gd name="connsiteX5" fmla="*/ 0 w 6013194"/>
              <a:gd name="connsiteY5" fmla="*/ 1511304 h 1511304"/>
              <a:gd name="connsiteX6" fmla="*/ 697617 w 6013194"/>
              <a:gd name="connsiteY6" fmla="*/ 3 h 1511304"/>
              <a:gd name="connsiteX7" fmla="*/ 4545473 w 6013194"/>
              <a:gd name="connsiteY7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3194" h="1511304">
                <a:moveTo>
                  <a:pt x="4545473" y="0"/>
                </a:moveTo>
                <a:lnTo>
                  <a:pt x="6013194" y="0"/>
                </a:lnTo>
                <a:lnTo>
                  <a:pt x="6013194" y="1508760"/>
                </a:lnTo>
                <a:lnTo>
                  <a:pt x="4545474" y="1508760"/>
                </a:lnTo>
                <a:lnTo>
                  <a:pt x="4545474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0BF962F-4C6F-461E-86F2-C43F56CC9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0797" y="1690688"/>
            <a:ext cx="8711202" cy="5167312"/>
          </a:xfrm>
          <a:custGeom>
            <a:avLst/>
            <a:gdLst>
              <a:gd name="connsiteX0" fmla="*/ 0 w 8711202"/>
              <a:gd name="connsiteY0" fmla="*/ 0 h 5167312"/>
              <a:gd name="connsiteX1" fmla="*/ 7243482 w 8711202"/>
              <a:gd name="connsiteY1" fmla="*/ 0 h 5167312"/>
              <a:gd name="connsiteX2" fmla="*/ 8711202 w 8711202"/>
              <a:gd name="connsiteY2" fmla="*/ 0 h 5167312"/>
              <a:gd name="connsiteX3" fmla="*/ 8711202 w 8711202"/>
              <a:gd name="connsiteY3" fmla="*/ 5167312 h 5167312"/>
              <a:gd name="connsiteX4" fmla="*/ 7243482 w 8711202"/>
              <a:gd name="connsiteY4" fmla="*/ 5167312 h 5167312"/>
              <a:gd name="connsiteX5" fmla="*/ 221324 w 8711202"/>
              <a:gd name="connsiteY5" fmla="*/ 5167312 h 5167312"/>
              <a:gd name="connsiteX6" fmla="*/ 2615203 w 8711202"/>
              <a:gd name="connsiteY6" fmla="*/ 952 h 5167312"/>
              <a:gd name="connsiteX7" fmla="*/ 0 w 8711202"/>
              <a:gd name="connsiteY7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1202" h="5167312">
                <a:moveTo>
                  <a:pt x="0" y="0"/>
                </a:moveTo>
                <a:lnTo>
                  <a:pt x="7243482" y="0"/>
                </a:lnTo>
                <a:lnTo>
                  <a:pt x="8711202" y="0"/>
                </a:lnTo>
                <a:lnTo>
                  <a:pt x="8711202" y="5167312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E94A4F7-38E4-45EA-8E2E-CE1B5766B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5931454" cy="5166360"/>
          </a:xfrm>
          <a:custGeom>
            <a:avLst/>
            <a:gdLst>
              <a:gd name="connsiteX0" fmla="*/ 0 w 5931454"/>
              <a:gd name="connsiteY0" fmla="*/ 0 h 5166360"/>
              <a:gd name="connsiteX1" fmla="*/ 5931454 w 5931454"/>
              <a:gd name="connsiteY1" fmla="*/ 0 h 5166360"/>
              <a:gd name="connsiteX2" fmla="*/ 3537575 w 5931454"/>
              <a:gd name="connsiteY2" fmla="*/ 5166360 h 5166360"/>
              <a:gd name="connsiteX3" fmla="*/ 0 w 5931454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31454" h="5166360">
                <a:moveTo>
                  <a:pt x="0" y="0"/>
                </a:moveTo>
                <a:lnTo>
                  <a:pt x="5931454" y="0"/>
                </a:lnTo>
                <a:lnTo>
                  <a:pt x="3537575" y="5166360"/>
                </a:lnTo>
                <a:lnTo>
                  <a:pt x="0" y="5166360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741C2-4418-F74F-9F2D-608BA9800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560" y="1801502"/>
            <a:ext cx="5536816" cy="5166359"/>
          </a:xfrm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en-GB" sz="2400" i="1" dirty="0">
                <a:solidFill>
                  <a:srgbClr val="FFFFFF"/>
                </a:solidFill>
                <a:latin typeface="Tisa Offc Serif Pro" panose="02010504030101020102" pitchFamily="2" charset="0"/>
              </a:rPr>
              <a:t>Write down the omitted letters for each word.</a:t>
            </a:r>
          </a:p>
          <a:p>
            <a:pPr marL="0" indent="0">
              <a:buNone/>
            </a:pPr>
            <a:endParaRPr lang="en-US" sz="2400" i="1" dirty="0">
              <a:solidFill>
                <a:srgbClr val="FFFFFF"/>
              </a:solidFill>
              <a:latin typeface="Tisa Offc Serif Pro" panose="02010504030101020102" pitchFamily="2" charset="0"/>
            </a:endParaRPr>
          </a:p>
          <a:p>
            <a:pPr marL="514350" indent="-514350">
              <a:buAutoNum type="arabicPeriod"/>
            </a:pPr>
            <a:r>
              <a:rPr lang="en-GB" sz="2400" i="1" dirty="0">
                <a:solidFill>
                  <a:srgbClr val="FFFFFF"/>
                </a:solidFill>
                <a:latin typeface="Tisa Offc Serif Pro" panose="02010504030101020102" pitchFamily="2" charset="0"/>
              </a:rPr>
              <a:t>Don’t </a:t>
            </a:r>
          </a:p>
          <a:p>
            <a:pPr marL="514350" indent="-514350">
              <a:buAutoNum type="arabicPeriod"/>
            </a:pPr>
            <a:r>
              <a:rPr lang="en-GB" sz="2400" i="1" dirty="0">
                <a:solidFill>
                  <a:srgbClr val="FFFFFF"/>
                </a:solidFill>
                <a:latin typeface="Tisa Offc Serif Pro" panose="02010504030101020102" pitchFamily="2" charset="0"/>
              </a:rPr>
              <a:t>Haven’t</a:t>
            </a:r>
          </a:p>
          <a:p>
            <a:pPr marL="514350" indent="-514350">
              <a:buAutoNum type="arabicPeriod"/>
            </a:pPr>
            <a:r>
              <a:rPr lang="en-GB" sz="2400" i="1" dirty="0">
                <a:solidFill>
                  <a:srgbClr val="FFFFFF"/>
                </a:solidFill>
                <a:latin typeface="Tisa Offc Serif Pro" panose="02010504030101020102" pitchFamily="2" charset="0"/>
              </a:rPr>
              <a:t>Can’t</a:t>
            </a:r>
          </a:p>
          <a:p>
            <a:pPr marL="514350" indent="-514350">
              <a:buAutoNum type="arabicPeriod"/>
            </a:pPr>
            <a:r>
              <a:rPr lang="en-GB" sz="2400" i="1" dirty="0">
                <a:solidFill>
                  <a:srgbClr val="FFFFFF"/>
                </a:solidFill>
                <a:latin typeface="Tisa Offc Serif Pro" panose="02010504030101020102" pitchFamily="2" charset="0"/>
              </a:rPr>
              <a:t>I’ll</a:t>
            </a:r>
          </a:p>
          <a:p>
            <a:pPr marL="514350" indent="-514350">
              <a:buAutoNum type="arabicPeriod"/>
            </a:pPr>
            <a:r>
              <a:rPr lang="en-GB" sz="2400" i="1" dirty="0">
                <a:solidFill>
                  <a:srgbClr val="FFFFFF"/>
                </a:solidFill>
                <a:latin typeface="Tisa Offc Serif Pro" panose="02010504030101020102" pitchFamily="2" charset="0"/>
              </a:rPr>
              <a:t>We’re</a:t>
            </a:r>
          </a:p>
          <a:p>
            <a:pPr marL="514350" indent="-514350">
              <a:buAutoNum type="arabicPeriod"/>
            </a:pPr>
            <a:r>
              <a:rPr lang="en-GB" sz="2400" i="1" dirty="0">
                <a:solidFill>
                  <a:srgbClr val="FFFFFF"/>
                </a:solidFill>
                <a:latin typeface="Tisa Offc Serif Pro" panose="02010504030101020102" pitchFamily="2" charset="0"/>
              </a:rPr>
              <a:t>We’ll</a:t>
            </a:r>
          </a:p>
          <a:p>
            <a:pPr marL="514350" indent="-514350">
              <a:buAutoNum type="arabicPeriod"/>
            </a:pPr>
            <a:r>
              <a:rPr lang="en-GB" sz="2400" i="1" dirty="0">
                <a:solidFill>
                  <a:srgbClr val="FFFFFF"/>
                </a:solidFill>
                <a:latin typeface="Tisa Offc Serif Pro" panose="02010504030101020102" pitchFamily="2" charset="0"/>
              </a:rPr>
              <a:t>Won’t</a:t>
            </a:r>
          </a:p>
          <a:p>
            <a:pPr marL="514350" indent="-514350">
              <a:buAutoNum type="arabicPeriod"/>
            </a:pPr>
            <a:r>
              <a:rPr lang="en-GB" sz="2400" i="1" dirty="0">
                <a:solidFill>
                  <a:srgbClr val="FFFFFF"/>
                </a:solidFill>
                <a:latin typeface="Tisa Offc Serif Pro" panose="02010504030101020102" pitchFamily="2" charset="0"/>
              </a:rPr>
              <a:t>She’s</a:t>
            </a:r>
          </a:p>
          <a:p>
            <a:pPr marL="514350" indent="-514350">
              <a:buAutoNum type="arabicPeriod"/>
            </a:pPr>
            <a:r>
              <a:rPr lang="en-GB" sz="2400" i="1" dirty="0">
                <a:solidFill>
                  <a:srgbClr val="FFFFFF"/>
                </a:solidFill>
                <a:latin typeface="Tisa Offc Serif Pro" panose="02010504030101020102" pitchFamily="2" charset="0"/>
              </a:rPr>
              <a:t>They’re</a:t>
            </a:r>
          </a:p>
          <a:p>
            <a:pPr marL="514350" indent="-514350">
              <a:buAutoNum type="arabicPeriod"/>
            </a:pPr>
            <a:r>
              <a:rPr lang="en-GB" sz="2400" i="1" dirty="0">
                <a:solidFill>
                  <a:srgbClr val="FFFFFF"/>
                </a:solidFill>
                <a:latin typeface="Tisa Offc Serif Pro" panose="02010504030101020102" pitchFamily="2" charset="0"/>
              </a:rPr>
              <a:t>Shouldn’t </a:t>
            </a:r>
          </a:p>
          <a:p>
            <a:pPr marL="0" indent="0">
              <a:buNone/>
            </a:pPr>
            <a:endParaRPr lang="en-US" sz="1300" i="1" dirty="0">
              <a:solidFill>
                <a:srgbClr val="FFFFFF"/>
              </a:solidFill>
              <a:latin typeface="Tisa Offc Serif Pro" panose="02010504030101020102" pitchFamily="2" charset="0"/>
            </a:endParaRPr>
          </a:p>
        </p:txBody>
      </p:sp>
      <p:pic>
        <p:nvPicPr>
          <p:cNvPr id="7" name="Picture 6" descr="A pair of glasses on a table&#10;&#10;Description automatically generated">
            <a:extLst>
              <a:ext uri="{FF2B5EF4-FFF2-40B4-BE49-F238E27FC236}">
                <a16:creationId xmlns:a16="http://schemas.microsoft.com/office/drawing/2014/main" id="{69FCD81A-283C-AC4A-9166-3EE008EC7A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8811" r="24186" b="-1"/>
          <a:stretch/>
        </p:blipFill>
        <p:spPr>
          <a:xfrm>
            <a:off x="6759038" y="2173287"/>
            <a:ext cx="4018811" cy="4003675"/>
          </a:xfrm>
          <a:custGeom>
            <a:avLst/>
            <a:gdLst/>
            <a:ahLst/>
            <a:cxnLst/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63269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7C3E3-AAA4-C248-BBB9-CFEBF967C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i="1">
                <a:latin typeface="Tisa Offc Serif Pro" panose="02010504030101020102" pitchFamily="2" charset="0"/>
              </a:rPr>
              <a:t>Have the apostrophes been used for omission or possession?  Write o or p for each sentence.</a:t>
            </a:r>
          </a:p>
          <a:p>
            <a:pPr marL="514350" indent="-514350">
              <a:buAutoNum type="arabicPeriod"/>
            </a:pPr>
            <a:r>
              <a:rPr lang="en-GB" sz="2400" i="1">
                <a:latin typeface="Tisa Offc Serif Pro" panose="02010504030101020102" pitchFamily="2" charset="0"/>
              </a:rPr>
              <a:t>The girl’s bag is heavy.</a:t>
            </a:r>
          </a:p>
          <a:p>
            <a:pPr marL="514350" indent="-514350">
              <a:buAutoNum type="arabicPeriod"/>
            </a:pPr>
            <a:r>
              <a:rPr lang="en-GB" sz="2400" i="1">
                <a:latin typeface="Tisa Offc Serif Pro" panose="02010504030101020102" pitchFamily="2" charset="0"/>
              </a:rPr>
              <a:t>I wouldn’t go in there if I were you.</a:t>
            </a:r>
          </a:p>
          <a:p>
            <a:pPr marL="514350" indent="-514350">
              <a:buAutoNum type="arabicPeriod"/>
            </a:pPr>
            <a:r>
              <a:rPr lang="en-GB" sz="2400" i="1">
                <a:latin typeface="Tisa Offc Serif Pro" panose="02010504030101020102" pitchFamily="2" charset="0"/>
              </a:rPr>
              <a:t>She wanted to see Billy’s new book.</a:t>
            </a:r>
          </a:p>
          <a:p>
            <a:pPr marL="514350" indent="-514350">
              <a:buAutoNum type="arabicPeriod"/>
            </a:pPr>
            <a:r>
              <a:rPr lang="en-GB" sz="2400" i="1">
                <a:latin typeface="Tisa Offc Serif Pro" panose="02010504030101020102" pitchFamily="2" charset="0"/>
              </a:rPr>
              <a:t>The frogs were croaking in Ben’s face.</a:t>
            </a:r>
          </a:p>
          <a:p>
            <a:pPr marL="514350" indent="-514350">
              <a:buAutoNum type="arabicPeriod"/>
            </a:pPr>
            <a:r>
              <a:rPr lang="en-GB" sz="2400" i="1">
                <a:latin typeface="Tisa Offc Serif Pro" panose="02010504030101020102" pitchFamily="2" charset="0"/>
              </a:rPr>
              <a:t>I’m going to get you!</a:t>
            </a:r>
          </a:p>
          <a:p>
            <a:pPr marL="514350" indent="-514350">
              <a:buAutoNum type="arabicPeriod"/>
            </a:pPr>
            <a:r>
              <a:rPr lang="en-GB" sz="2400" i="1">
                <a:latin typeface="Tisa Offc Serif Pro" panose="02010504030101020102" pitchFamily="2" charset="0"/>
              </a:rPr>
              <a:t>I couldn’t find the peg.</a:t>
            </a:r>
          </a:p>
          <a:p>
            <a:pPr marL="514350" indent="-514350">
              <a:buAutoNum type="arabicPeriod"/>
            </a:pPr>
            <a:r>
              <a:rPr lang="en-GB" sz="2400" i="1">
                <a:latin typeface="Tisa Offc Serif Pro" panose="02010504030101020102" pitchFamily="2" charset="0"/>
              </a:rPr>
              <a:t>She’d like to meet you.</a:t>
            </a:r>
          </a:p>
          <a:p>
            <a:pPr marL="514350" indent="-514350">
              <a:buAutoNum type="arabicPeriod"/>
            </a:pPr>
            <a:r>
              <a:rPr lang="en-GB" sz="2400" i="1">
                <a:latin typeface="Tisa Offc Serif Pro" panose="02010504030101020102" pitchFamily="2" charset="0"/>
              </a:rPr>
              <a:t>Can I see Sarah’s homework please?</a:t>
            </a:r>
          </a:p>
          <a:p>
            <a:pPr marL="514350" indent="-514350">
              <a:buAutoNum type="arabicPeriod"/>
            </a:pPr>
            <a:r>
              <a:rPr lang="en-GB" sz="2400" i="1">
                <a:latin typeface="Tisa Offc Serif Pro" panose="02010504030101020102" pitchFamily="2" charset="0"/>
              </a:rPr>
              <a:t>I can’t do it!</a:t>
            </a:r>
          </a:p>
          <a:p>
            <a:pPr marL="514350" indent="-514350">
              <a:buAutoNum type="arabicPeriod"/>
            </a:pPr>
            <a:r>
              <a:rPr lang="en-GB" sz="2400" i="1">
                <a:latin typeface="Tisa Offc Serif Pro" panose="02010504030101020102" pitchFamily="2" charset="0"/>
              </a:rPr>
              <a:t>Sally’s hair is the prettiest.  </a:t>
            </a:r>
          </a:p>
          <a:p>
            <a:pPr marL="0" indent="0">
              <a:buNone/>
            </a:pPr>
            <a:endParaRPr lang="en-US" sz="2400" i="1">
              <a:latin typeface="Tisa Offc Serif Pro" panose="0201050403010102010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89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05E4F47-B148-49E0-B472-BBF149315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2CE8EB-F719-4F84-9E91-F538438CA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reeform 50">
            <a:extLst>
              <a:ext uri="{FF2B5EF4-FFF2-40B4-BE49-F238E27FC236}">
                <a16:creationId xmlns:a16="http://schemas.microsoft.com/office/drawing/2014/main" id="{684BF3E1-C321-4F38-85CF-FEBBEEC15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picture containing clock&#10;&#10;Description automatically generated">
            <a:extLst>
              <a:ext uri="{FF2B5EF4-FFF2-40B4-BE49-F238E27FC236}">
                <a16:creationId xmlns:a16="http://schemas.microsoft.com/office/drawing/2014/main" id="{00B8F15A-91A0-A04A-AD1A-9A571824F5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033" t="12655" r="8239" b="50000"/>
          <a:stretch/>
        </p:blipFill>
        <p:spPr>
          <a:xfrm>
            <a:off x="338328" y="1853470"/>
            <a:ext cx="4142232" cy="407460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24949-CCCE-0F40-B94A-2F863B3FE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6570" y="1752262"/>
            <a:ext cx="4765949" cy="335347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6600" i="1" dirty="0">
                <a:solidFill>
                  <a:srgbClr val="000000"/>
                </a:solidFill>
                <a:latin typeface="Tisa Offc Serif Pro" panose="02010504030101020102" pitchFamily="2" charset="0"/>
              </a:rPr>
              <a:t>How many squares in the picture?</a:t>
            </a:r>
          </a:p>
        </p:txBody>
      </p:sp>
    </p:spTree>
    <p:extLst>
      <p:ext uri="{BB962C8B-B14F-4D97-AF65-F5344CB8AC3E}">
        <p14:creationId xmlns:p14="http://schemas.microsoft.com/office/powerpoint/2010/main" val="2636678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able, different, sitting, white&#10;&#10;Description automatically generated">
            <a:extLst>
              <a:ext uri="{FF2B5EF4-FFF2-40B4-BE49-F238E27FC236}">
                <a16:creationId xmlns:a16="http://schemas.microsoft.com/office/drawing/2014/main" id="{0D86302F-D7A2-7B49-A96C-A1C9AF76E9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808" r="5864" b="-2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9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20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ADEFA-0A18-A34B-9463-5E68605EF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i="1" dirty="0">
                <a:latin typeface="Tisa Offc Serif Pro" panose="02010504030101020102" pitchFamily="2" charset="0"/>
              </a:rPr>
              <a:t>Write as many adverbs as possible to describe this verb:</a:t>
            </a:r>
          </a:p>
          <a:p>
            <a:pPr marL="0" indent="0">
              <a:buNone/>
            </a:pPr>
            <a:endParaRPr lang="en-US" sz="3600" i="1" dirty="0">
              <a:latin typeface="Tisa Offc Serif Pro" panose="02010504030101020102" pitchFamily="2" charset="0"/>
            </a:endParaRPr>
          </a:p>
          <a:p>
            <a:pPr marL="0" indent="0">
              <a:buNone/>
            </a:pPr>
            <a:r>
              <a:rPr lang="en-US" sz="5400" i="1" dirty="0">
                <a:solidFill>
                  <a:schemeClr val="accent6">
                    <a:lumMod val="75000"/>
                  </a:schemeClr>
                </a:solidFill>
                <a:latin typeface="Tisa Offc Serif Pro" panose="02010504030101020102" pitchFamily="2" charset="0"/>
              </a:rPr>
              <a:t>Played </a:t>
            </a:r>
          </a:p>
        </p:txBody>
      </p:sp>
    </p:spTree>
    <p:extLst>
      <p:ext uri="{BB962C8B-B14F-4D97-AF65-F5344CB8AC3E}">
        <p14:creationId xmlns:p14="http://schemas.microsoft.com/office/powerpoint/2010/main" val="3706734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ck in the middle of a watch&#10;&#10;Description automatically generated">
            <a:extLst>
              <a:ext uri="{FF2B5EF4-FFF2-40B4-BE49-F238E27FC236}">
                <a16:creationId xmlns:a16="http://schemas.microsoft.com/office/drawing/2014/main" id="{F1346543-BBB4-F949-80E3-2BB63AABD6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1720" r="9091" b="1109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72CF5-BA3C-DC43-9B26-931C6986F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242" y="1774372"/>
            <a:ext cx="4062642" cy="2754086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en-US" sz="4000" i="1" dirty="0">
                <a:latin typeface="Tisa Offc Serif Pro" panose="02010504030101020102" pitchFamily="2" charset="0"/>
              </a:rPr>
              <a:t>You arrive into the classroom to find it is the year 2099, what is different?</a:t>
            </a:r>
          </a:p>
        </p:txBody>
      </p:sp>
    </p:spTree>
    <p:extLst>
      <p:ext uri="{BB962C8B-B14F-4D97-AF65-F5344CB8AC3E}">
        <p14:creationId xmlns:p14="http://schemas.microsoft.com/office/powerpoint/2010/main" val="2296958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water, table, sitting, holding&#10;&#10;Description automatically generated">
            <a:extLst>
              <a:ext uri="{FF2B5EF4-FFF2-40B4-BE49-F238E27FC236}">
                <a16:creationId xmlns:a16="http://schemas.microsoft.com/office/drawing/2014/main" id="{AEA4D07F-41B3-7747-9F7C-4A95EDC9A5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3701" r="9091" b="969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E89B6-0AED-4446-8EF2-0A09301C6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242" y="1774372"/>
            <a:ext cx="4062642" cy="275408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4800" i="1" dirty="0">
                <a:latin typeface="Tisa Offc Serif Pro" panose="02010504030101020102" pitchFamily="2" charset="0"/>
              </a:rPr>
              <a:t>Write down the person that inspires you most, why?</a:t>
            </a:r>
          </a:p>
        </p:txBody>
      </p:sp>
    </p:spTree>
    <p:extLst>
      <p:ext uri="{BB962C8B-B14F-4D97-AF65-F5344CB8AC3E}">
        <p14:creationId xmlns:p14="http://schemas.microsoft.com/office/powerpoint/2010/main" val="3030018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building, blue, large&#10;&#10;Description automatically generated">
            <a:extLst>
              <a:ext uri="{FF2B5EF4-FFF2-40B4-BE49-F238E27FC236}">
                <a16:creationId xmlns:a16="http://schemas.microsoft.com/office/drawing/2014/main" id="{0C4AAB73-A2B5-7340-A984-DDC05E3192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890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Freeform: Shape 10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2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DAD28-5E76-6440-94D5-B542234C5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242" y="1774372"/>
            <a:ext cx="4062642" cy="2754086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4400" i="1" dirty="0">
                <a:latin typeface="Tisa Offc Serif Pro" panose="02010504030101020102" pitchFamily="2" charset="0"/>
              </a:rPr>
              <a:t>If you could visit somewhere else in the world, where would you go and why?</a:t>
            </a:r>
          </a:p>
        </p:txBody>
      </p:sp>
    </p:spTree>
    <p:extLst>
      <p:ext uri="{BB962C8B-B14F-4D97-AF65-F5344CB8AC3E}">
        <p14:creationId xmlns:p14="http://schemas.microsoft.com/office/powerpoint/2010/main" val="2639217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93B4F64-FC8B-AC42-A18F-35A34F0B6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48" y="1534666"/>
            <a:ext cx="3505494" cy="378541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6000" i="1" dirty="0">
                <a:latin typeface="Tisa Offc Serif Pro" panose="02010504030101020102" pitchFamily="2" charset="0"/>
              </a:rPr>
              <a:t>Complete the problem-solving task!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AD30FC74-2771-944B-8563-A6D48D474D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73" t="14645" r="12796" b="7323"/>
          <a:stretch/>
        </p:blipFill>
        <p:spPr>
          <a:xfrm>
            <a:off x="5405862" y="1392449"/>
            <a:ext cx="6019331" cy="406985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26500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05E4F47-B148-49E0-B472-BBF149315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2CE8EB-F719-4F84-9E91-F538438CA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50">
            <a:extLst>
              <a:ext uri="{FF2B5EF4-FFF2-40B4-BE49-F238E27FC236}">
                <a16:creationId xmlns:a16="http://schemas.microsoft.com/office/drawing/2014/main" id="{684BF3E1-C321-4F38-85CF-FEBBEEC15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662DCD8-C9AA-6341-80B0-9C8C4E7EA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38328" y="2516932"/>
            <a:ext cx="4142232" cy="274768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93766-33CC-6348-B1EB-A16C69895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1092" y="1811108"/>
            <a:ext cx="4765949" cy="335347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4400" i="1" dirty="0">
                <a:solidFill>
                  <a:srgbClr val="000000"/>
                </a:solidFill>
                <a:latin typeface="Tisa Offc Serif Pro" panose="02010504030101020102" pitchFamily="2" charset="0"/>
              </a:rPr>
              <a:t>Which celebrity would you like teaching your English lesson and why?</a:t>
            </a:r>
          </a:p>
        </p:txBody>
      </p:sp>
    </p:spTree>
    <p:extLst>
      <p:ext uri="{BB962C8B-B14F-4D97-AF65-F5344CB8AC3E}">
        <p14:creationId xmlns:p14="http://schemas.microsoft.com/office/powerpoint/2010/main" val="594597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tack of flyers on a table&#10;&#10;Description automatically generated">
            <a:extLst>
              <a:ext uri="{FF2B5EF4-FFF2-40B4-BE49-F238E27FC236}">
                <a16:creationId xmlns:a16="http://schemas.microsoft.com/office/drawing/2014/main" id="{2E7868C6-0D4D-D840-A551-9B3424198C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3391" r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0D487-CE33-C643-8160-A2B95BD44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252" y="1309677"/>
            <a:ext cx="4062642" cy="2754086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4400" i="1" dirty="0">
                <a:latin typeface="Tisa Offc Serif Pro" panose="02010504030101020102" pitchFamily="2" charset="0"/>
              </a:rPr>
              <a:t>Think of a book you have enjoyed recently. Design a book cover for this book!</a:t>
            </a:r>
          </a:p>
        </p:txBody>
      </p:sp>
    </p:spTree>
    <p:extLst>
      <p:ext uri="{BB962C8B-B14F-4D97-AF65-F5344CB8AC3E}">
        <p14:creationId xmlns:p14="http://schemas.microsoft.com/office/powerpoint/2010/main" val="3940144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2785</TotalTime>
  <Words>479</Words>
  <Application>Microsoft Macintosh PowerPoint</Application>
  <PresentationFormat>Widescreen</PresentationFormat>
  <Paragraphs>65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Tisa Offc Serif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Ellie Alderton</cp:lastModifiedBy>
  <cp:revision>2</cp:revision>
  <cp:lastPrinted>2020-06-23T17:48:40Z</cp:lastPrinted>
  <dcterms:created xsi:type="dcterms:W3CDTF">2020-06-23T17:46:48Z</dcterms:created>
  <dcterms:modified xsi:type="dcterms:W3CDTF">2026-07-23T10:38:18Z</dcterms:modified>
</cp:coreProperties>
</file>