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58" r:id="rId5"/>
    <p:sldId id="257" r:id="rId6"/>
    <p:sldId id="259" r:id="rId7"/>
    <p:sldId id="264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81FF"/>
    <a:srgbClr val="76D6FF"/>
    <a:srgbClr val="FF7E79"/>
    <a:srgbClr val="FFFD78"/>
    <a:srgbClr val="FF8AD8"/>
    <a:srgbClr val="73FB79"/>
    <a:srgbClr val="009193"/>
    <a:srgbClr val="D883F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/>
    <p:restoredTop sz="94607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30531-17DB-1D49-BD70-F4420A9CF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E3CEF-E13F-8C43-A469-1FAF3A26F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AFE2D-DAA7-C841-A69F-8E2A0958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63458-D2A4-C54B-BE1A-A4C0E957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9D692-530F-C24C-953A-DD068294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08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BDF0-AB40-4E40-ABB5-87C1DEAE6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BED680-35FF-A142-B190-3E16E23E6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A1805-D3E3-F34E-9173-D3C69E4D9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10274-4EC0-7644-A8B5-49A8907FE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E8712-2B19-8343-A4AE-50334F53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9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7E9975-CE1C-824B-8B32-5F76267173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3DE090-AFE6-A744-BA56-CF19EFBD4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0E620-3488-4C4E-A999-36978393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6647D-AF71-B247-95EA-26365F098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A23CE-3A63-414A-BFA0-DB97BB29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79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C39A0-A71B-2E4C-814E-28FE532D3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6C98E-2E80-444C-B036-B35A51B43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762E8-C73F-784B-9932-21BB5B26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81AD2-7E0A-C545-8F8C-58E6AEC86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803E9-D09C-5143-849B-E2844C90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2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391C6-DEF0-474A-965E-FC0362C94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05515-23A8-7648-AD2B-320D53DBB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6B719-B334-BA47-8CF6-98ED89715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AAE1A-8431-F349-834F-5961A95D0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578CD-5821-7F43-B06B-C22921315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68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C7832-2410-8643-B460-46BB0947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EF75C-1C0A-2042-9D9E-F273B496D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CC60E-C426-D741-8BE7-5F13132AC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04E116-290F-1640-BB65-3D5A1AEDB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F5507-FAE3-674E-B44D-6962C3E0D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B5B702-7823-9E41-B17B-DBB32AB7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8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D464-EC09-5348-98A8-75EBF0C68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702CF-261F-C641-BED2-FB53AA54D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39064-512D-5A4A-9BB9-D69CE8D0D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C2487-6A75-8E42-A613-2FB4A8086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29B2BF-FA69-8B47-9BC7-BC410B199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423FE-A859-3F47-AB02-607C5CF08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A53CAC-917C-734A-B207-F21F1ACF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2A6880-E9A7-EF4D-81F1-1DAE1041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7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F931F-1530-4D49-8102-8D53A747F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DB404-A6C0-064C-8E9C-27834AE6E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E3316-4B54-FA40-B3AA-5B332797E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36F97-728F-B64F-897B-998B522BE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4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82B9B9-CF1A-2342-97BD-AD16D76A6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3CFF90-2EA9-0449-AAC9-DC715AAB6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FDBE0-F866-8741-82F1-40AEB9D7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1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5F741-1ECD-3345-A43E-8B072EC23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C6C01-A532-154E-9F7F-41D3F3E90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A9108-7F50-F046-898C-376DF405D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5A26A-11D3-5941-8E61-32423634D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90E5E5-C9A6-4C49-B115-046DD7CE3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3CC41-D700-5541-B472-385FD760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1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7C26D-2A03-5B4A-AE7E-2AFF3771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440DD5-D440-FA41-943D-ACDADCAB38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0FAA2A-2F9E-794F-B83B-7DDF2EFC1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7DA98-6840-3F49-8B43-173B3364B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30BB-651D-2D46-BDE2-CA722828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05037-CB32-9B41-89BB-5A36D7CE1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3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9B2EA-90A3-2E4E-A260-D0D89D6E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183FD-AE2B-C347-A4A9-A31FE03AB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8CB57-C87A-834C-A77C-EA84B6EE7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EB4C1-3B08-4D4A-B5CA-EAF1F0C3B1B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04922-58A8-8442-976B-8F2370D6A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38164-1BAA-DB48-B7B1-7D0E436ED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27747-CB09-D44C-BC62-2F9BD9A85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8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light-bulb-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light-bulb-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light-bulb-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light-bulb-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stockphotos.biz/stockphoto/1567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stockphotos.biz/stockphoto/1568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stockphotos.biz/stockphoto/1568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stockphotos.biz/stockphoto/1567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stockphotos.biz/stockphoto/1567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bject, light&#10;&#10;Description automatically generated">
            <a:extLst>
              <a:ext uri="{FF2B5EF4-FFF2-40B4-BE49-F238E27FC236}">
                <a16:creationId xmlns:a16="http://schemas.microsoft.com/office/drawing/2014/main" id="{BCDB0034-D55B-E044-BD6C-1577A45E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4117124">
            <a:off x="1745588" y="12178"/>
            <a:ext cx="6761741" cy="72905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2D30A-7619-6E46-8352-4F4C05CC08BC}"/>
              </a:ext>
            </a:extLst>
          </p:cNvPr>
          <p:cNvSpPr txBox="1"/>
          <p:nvPr/>
        </p:nvSpPr>
        <p:spPr>
          <a:xfrm rot="5400000">
            <a:off x="3332635" y="3272753"/>
            <a:ext cx="3857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XCCW Joined 1a" panose="03050702000000000000" pitchFamily="66" charset="0"/>
              </a:rPr>
              <a:t>I predict…</a:t>
            </a:r>
          </a:p>
        </p:txBody>
      </p:sp>
    </p:spTree>
    <p:extLst>
      <p:ext uri="{BB962C8B-B14F-4D97-AF65-F5344CB8AC3E}">
        <p14:creationId xmlns:p14="http://schemas.microsoft.com/office/powerpoint/2010/main" val="228416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bject, light&#10;&#10;Description automatically generated">
            <a:extLst>
              <a:ext uri="{FF2B5EF4-FFF2-40B4-BE49-F238E27FC236}">
                <a16:creationId xmlns:a16="http://schemas.microsoft.com/office/drawing/2014/main" id="{BCDB0034-D55B-E044-BD6C-1577A45E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4117124">
            <a:off x="1730598" y="57149"/>
            <a:ext cx="6761741" cy="72905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2D30A-7619-6E46-8352-4F4C05CC08BC}"/>
              </a:ext>
            </a:extLst>
          </p:cNvPr>
          <p:cNvSpPr txBox="1"/>
          <p:nvPr/>
        </p:nvSpPr>
        <p:spPr>
          <a:xfrm rot="5400000">
            <a:off x="3222753" y="2907933"/>
            <a:ext cx="3857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XCCW Joined 1a" panose="03050702000000000000" pitchFamily="66" charset="0"/>
              </a:rPr>
              <a:t>How shall</a:t>
            </a:r>
          </a:p>
          <a:p>
            <a:r>
              <a:rPr lang="en-US" sz="4000" dirty="0">
                <a:latin typeface="XCCW Joined 1a" panose="03050702000000000000" pitchFamily="66" charset="0"/>
              </a:rPr>
              <a:t> I present my data?</a:t>
            </a:r>
          </a:p>
        </p:txBody>
      </p:sp>
    </p:spTree>
    <p:extLst>
      <p:ext uri="{BB962C8B-B14F-4D97-AF65-F5344CB8AC3E}">
        <p14:creationId xmlns:p14="http://schemas.microsoft.com/office/powerpoint/2010/main" val="4035711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bject, light&#10;&#10;Description automatically generated">
            <a:extLst>
              <a:ext uri="{FF2B5EF4-FFF2-40B4-BE49-F238E27FC236}">
                <a16:creationId xmlns:a16="http://schemas.microsoft.com/office/drawing/2014/main" id="{BCDB0034-D55B-E044-BD6C-1577A45E8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4117124">
            <a:off x="1730598" y="57149"/>
            <a:ext cx="6761741" cy="72905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A2D30A-7619-6E46-8352-4F4C05CC08BC}"/>
              </a:ext>
            </a:extLst>
          </p:cNvPr>
          <p:cNvSpPr txBox="1"/>
          <p:nvPr/>
        </p:nvSpPr>
        <p:spPr>
          <a:xfrm rot="5400000">
            <a:off x="3197769" y="2459504"/>
            <a:ext cx="3857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XCCW Joined 1a" panose="03050702000000000000" pitchFamily="66" charset="0"/>
              </a:rPr>
              <a:t>Do I need</a:t>
            </a:r>
          </a:p>
          <a:p>
            <a:pPr algn="ctr"/>
            <a:r>
              <a:rPr lang="en-US" sz="4000" dirty="0">
                <a:latin typeface="XCCW Joined 1a" panose="03050702000000000000" pitchFamily="66" charset="0"/>
              </a:rPr>
              <a:t> a diagram?</a:t>
            </a:r>
          </a:p>
        </p:txBody>
      </p:sp>
    </p:spTree>
    <p:extLst>
      <p:ext uri="{BB962C8B-B14F-4D97-AF65-F5344CB8AC3E}">
        <p14:creationId xmlns:p14="http://schemas.microsoft.com/office/powerpoint/2010/main" val="578047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bject, light&#10;&#10;Description automatically generated">
            <a:extLst>
              <a:ext uri="{FF2B5EF4-FFF2-40B4-BE49-F238E27FC236}">
                <a16:creationId xmlns:a16="http://schemas.microsoft.com/office/drawing/2014/main" id="{26568DA5-DB2D-5C4B-9339-3D70EBD89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4117124">
            <a:off x="1730598" y="57149"/>
            <a:ext cx="6761741" cy="72905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C13019-7895-134B-A0F4-242828235A33}"/>
              </a:ext>
            </a:extLst>
          </p:cNvPr>
          <p:cNvSpPr txBox="1"/>
          <p:nvPr/>
        </p:nvSpPr>
        <p:spPr>
          <a:xfrm rot="5400000">
            <a:off x="3182733" y="3599232"/>
            <a:ext cx="3857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XCCW Joined 1a" panose="03050702000000000000" pitchFamily="66" charset="0"/>
              </a:rPr>
              <a:t>I observed</a:t>
            </a:r>
          </a:p>
        </p:txBody>
      </p:sp>
    </p:spTree>
    <p:extLst>
      <p:ext uri="{BB962C8B-B14F-4D97-AF65-F5344CB8AC3E}">
        <p14:creationId xmlns:p14="http://schemas.microsoft.com/office/powerpoint/2010/main" val="170599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36C02A54-E26C-094C-9516-914E1F6BE52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7E79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4F6473-D017-EF48-8D21-4FDE4FF3652F}"/>
              </a:ext>
            </a:extLst>
          </p:cNvPr>
          <p:cNvSpPr txBox="1"/>
          <p:nvPr/>
        </p:nvSpPr>
        <p:spPr>
          <a:xfrm>
            <a:off x="1688892" y="1064300"/>
            <a:ext cx="913400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XCCW Joined 1a" panose="03050702000000000000" pitchFamily="66" charset="0"/>
              </a:rPr>
              <a:t>In conclusion…</a:t>
            </a:r>
          </a:p>
          <a:p>
            <a:pPr algn="ctr"/>
            <a:endParaRPr lang="en-US" sz="4000" b="1" dirty="0">
              <a:latin typeface="XCCW Joined 1a" panose="03050702000000000000" pitchFamily="66" charset="0"/>
            </a:endParaRPr>
          </a:p>
          <a:p>
            <a:pPr algn="ctr"/>
            <a:r>
              <a:rPr lang="en-US" sz="4000" b="1" dirty="0">
                <a:latin typeface="XCCW Joined 1a" panose="03050702000000000000" pitchFamily="66" charset="0"/>
              </a:rPr>
              <a:t>The results show…</a:t>
            </a:r>
          </a:p>
          <a:p>
            <a:pPr algn="ctr"/>
            <a:endParaRPr lang="en-US" sz="4000" b="1" dirty="0">
              <a:latin typeface="XCCW Joined 1a" panose="03050702000000000000" pitchFamily="66" charset="0"/>
            </a:endParaRPr>
          </a:p>
          <a:p>
            <a:pPr algn="ctr"/>
            <a:r>
              <a:rPr lang="en-US" sz="4000" b="1" dirty="0">
                <a:latin typeface="XCCW Joined 1a" panose="03050702000000000000" pitchFamily="66" charset="0"/>
              </a:rPr>
              <a:t>because…</a:t>
            </a:r>
          </a:p>
        </p:txBody>
      </p:sp>
    </p:spTree>
    <p:extLst>
      <p:ext uri="{BB962C8B-B14F-4D97-AF65-F5344CB8AC3E}">
        <p14:creationId xmlns:p14="http://schemas.microsoft.com/office/powerpoint/2010/main" val="194364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4EC03581-A217-2845-A3F3-46E96B706A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8AD8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8554" y="149902"/>
            <a:ext cx="5797446" cy="57974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4E58C3-4A0A-6241-BE0D-3CD4A6505B83}"/>
              </a:ext>
            </a:extLst>
          </p:cNvPr>
          <p:cNvSpPr txBox="1"/>
          <p:nvPr/>
        </p:nvSpPr>
        <p:spPr>
          <a:xfrm>
            <a:off x="-1059930" y="1674674"/>
            <a:ext cx="85144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XCCW Joined 1a" panose="03050702000000000000" pitchFamily="66" charset="0"/>
              </a:rPr>
              <a:t>The data </a:t>
            </a:r>
          </a:p>
          <a:p>
            <a:pPr algn="ctr"/>
            <a:r>
              <a:rPr lang="en-US" sz="5400" dirty="0">
                <a:latin typeface="XCCW Joined 1a" panose="03050702000000000000" pitchFamily="66" charset="0"/>
              </a:rPr>
              <a:t>shows…</a:t>
            </a:r>
          </a:p>
        </p:txBody>
      </p:sp>
      <p:pic>
        <p:nvPicPr>
          <p:cNvPr id="11" name="Picture 10" descr="A picture containing light&#10;&#10;Description automatically generated">
            <a:extLst>
              <a:ext uri="{FF2B5EF4-FFF2-40B4-BE49-F238E27FC236}">
                <a16:creationId xmlns:a16="http://schemas.microsoft.com/office/drawing/2014/main" id="{DE250F7F-1AAA-B743-BC1C-CB9713AD47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05057" y="149902"/>
            <a:ext cx="5797446" cy="57974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06FC42-8E47-2648-809F-A0C121E51E14}"/>
              </a:ext>
            </a:extLst>
          </p:cNvPr>
          <p:cNvSpPr txBox="1"/>
          <p:nvPr/>
        </p:nvSpPr>
        <p:spPr>
          <a:xfrm>
            <a:off x="4863683" y="1674674"/>
            <a:ext cx="851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XCCW Joined 1a" panose="03050702000000000000" pitchFamily="66" charset="0"/>
              </a:rPr>
              <a:t>The diagram represents…</a:t>
            </a:r>
          </a:p>
        </p:txBody>
      </p:sp>
    </p:spTree>
    <p:extLst>
      <p:ext uri="{BB962C8B-B14F-4D97-AF65-F5344CB8AC3E}">
        <p14:creationId xmlns:p14="http://schemas.microsoft.com/office/powerpoint/2010/main" val="3318930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light&#10;&#10;Description automatically generated">
            <a:extLst>
              <a:ext uri="{FF2B5EF4-FFF2-40B4-BE49-F238E27FC236}">
                <a16:creationId xmlns:a16="http://schemas.microsoft.com/office/drawing/2014/main" id="{4EC03581-A217-2845-A3F3-46E96B706A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6D6FF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8554" y="149902"/>
            <a:ext cx="5797446" cy="57974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4E58C3-4A0A-6241-BE0D-3CD4A6505B83}"/>
              </a:ext>
            </a:extLst>
          </p:cNvPr>
          <p:cNvSpPr txBox="1"/>
          <p:nvPr/>
        </p:nvSpPr>
        <p:spPr>
          <a:xfrm>
            <a:off x="-1059930" y="1767007"/>
            <a:ext cx="85144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XCCW Joined 1a" panose="03050702000000000000" pitchFamily="66" charset="0"/>
              </a:rPr>
              <a:t>This can be </a:t>
            </a:r>
          </a:p>
          <a:p>
            <a:pPr algn="ctr"/>
            <a:r>
              <a:rPr lang="en-US" sz="4400" dirty="0">
                <a:latin typeface="XCCW Joined 1a" panose="03050702000000000000" pitchFamily="66" charset="0"/>
              </a:rPr>
              <a:t>classified as…</a:t>
            </a:r>
          </a:p>
        </p:txBody>
      </p:sp>
      <p:pic>
        <p:nvPicPr>
          <p:cNvPr id="11" name="Picture 10" descr="A picture containing light&#10;&#10;Description automatically generated">
            <a:extLst>
              <a:ext uri="{FF2B5EF4-FFF2-40B4-BE49-F238E27FC236}">
                <a16:creationId xmlns:a16="http://schemas.microsoft.com/office/drawing/2014/main" id="{DE250F7F-1AAA-B743-BC1C-CB9713AD47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A81FF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05057" y="149902"/>
            <a:ext cx="5797446" cy="57974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06FC42-8E47-2648-809F-A0C121E51E14}"/>
              </a:ext>
            </a:extLst>
          </p:cNvPr>
          <p:cNvSpPr txBox="1"/>
          <p:nvPr/>
        </p:nvSpPr>
        <p:spPr>
          <a:xfrm>
            <a:off x="4863683" y="1767007"/>
            <a:ext cx="851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XCCW Joined 1a" panose="03050702000000000000" pitchFamily="66" charset="0"/>
              </a:rPr>
              <a:t>The evidence</a:t>
            </a:r>
          </a:p>
          <a:p>
            <a:pPr algn="ctr"/>
            <a:r>
              <a:rPr lang="en-US" sz="4800" dirty="0">
                <a:latin typeface="XCCW Joined 1a" panose="03050702000000000000" pitchFamily="66" charset="0"/>
              </a:rPr>
              <a:t> shows…</a:t>
            </a:r>
          </a:p>
        </p:txBody>
      </p:sp>
    </p:spTree>
    <p:extLst>
      <p:ext uri="{BB962C8B-B14F-4D97-AF65-F5344CB8AC3E}">
        <p14:creationId xmlns:p14="http://schemas.microsoft.com/office/powerpoint/2010/main" val="2013032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4E6404F-DCDD-7943-BF59-3D046D0A46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7E79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3485" y="0"/>
            <a:ext cx="5876144" cy="5876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6EE663-B0A2-D341-AFA3-6C1B21A2A8E5}"/>
              </a:ext>
            </a:extLst>
          </p:cNvPr>
          <p:cNvSpPr txBox="1"/>
          <p:nvPr/>
        </p:nvSpPr>
        <p:spPr>
          <a:xfrm>
            <a:off x="-915650" y="577122"/>
            <a:ext cx="851441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XCCW Joined 1a" panose="03050702000000000000" pitchFamily="66" charset="0"/>
              </a:rPr>
              <a:t>I think…</a:t>
            </a:r>
          </a:p>
          <a:p>
            <a:pPr algn="ctr"/>
            <a:endParaRPr lang="en-US" sz="4400" b="1" dirty="0">
              <a:latin typeface="XCCW Joined 1a" panose="03050702000000000000" pitchFamily="66" charset="0"/>
            </a:endParaRPr>
          </a:p>
          <a:p>
            <a:pPr algn="ctr"/>
            <a:r>
              <a:rPr lang="en-US" sz="4400" b="1" dirty="0">
                <a:latin typeface="XCCW Joined 1a" panose="03050702000000000000" pitchFamily="66" charset="0"/>
              </a:rPr>
              <a:t>I believe…</a:t>
            </a:r>
          </a:p>
          <a:p>
            <a:pPr algn="ctr"/>
            <a:endParaRPr lang="en-US" sz="4400" b="1" dirty="0">
              <a:latin typeface="XCCW Joined 1a" panose="03050702000000000000" pitchFamily="66" charset="0"/>
            </a:endParaRPr>
          </a:p>
          <a:p>
            <a:pPr algn="ctr"/>
            <a:r>
              <a:rPr lang="en-US" sz="4400" b="1" dirty="0">
                <a:latin typeface="XCCW Joined 1a" panose="03050702000000000000" pitchFamily="66" charset="0"/>
              </a:rPr>
              <a:t>Because…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CFB6B56C-1676-5748-BAA9-73B1FDA7B1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D579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79629" y="107430"/>
            <a:ext cx="5876144" cy="58761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10FD17-B69B-AE43-A8FB-C39E3E8991F1}"/>
              </a:ext>
            </a:extLst>
          </p:cNvPr>
          <p:cNvSpPr txBox="1"/>
          <p:nvPr/>
        </p:nvSpPr>
        <p:spPr>
          <a:xfrm>
            <a:off x="4960495" y="1031823"/>
            <a:ext cx="85144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XCCW Joined 1a" panose="03050702000000000000" pitchFamily="66" charset="0"/>
              </a:rPr>
              <a:t>The equipment</a:t>
            </a:r>
          </a:p>
          <a:p>
            <a:pPr algn="ctr"/>
            <a:r>
              <a:rPr lang="en-US" sz="3600" dirty="0">
                <a:latin typeface="XCCW Joined 1a" panose="03050702000000000000" pitchFamily="66" charset="0"/>
              </a:rPr>
              <a:t> I used…</a:t>
            </a:r>
          </a:p>
          <a:p>
            <a:pPr algn="ctr"/>
            <a:endParaRPr lang="en-US" sz="3600" dirty="0">
              <a:latin typeface="XCCW Joined 1a" panose="03050702000000000000" pitchFamily="66" charset="0"/>
            </a:endParaRPr>
          </a:p>
          <a:p>
            <a:pPr algn="ctr"/>
            <a:r>
              <a:rPr lang="en-US" sz="3600" dirty="0">
                <a:latin typeface="XCCW Joined 1a" panose="03050702000000000000" pitchFamily="66" charset="0"/>
              </a:rPr>
              <a:t>The experiment…</a:t>
            </a:r>
          </a:p>
        </p:txBody>
      </p:sp>
    </p:spTree>
    <p:extLst>
      <p:ext uri="{BB962C8B-B14F-4D97-AF65-F5344CB8AC3E}">
        <p14:creationId xmlns:p14="http://schemas.microsoft.com/office/powerpoint/2010/main" val="86584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E2A746E-C2E9-684B-AEED-DE999115279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6D6FF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3485" y="0"/>
            <a:ext cx="5562600" cy="556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E03B10-5576-FB46-A212-A802B3319AB4}"/>
              </a:ext>
            </a:extLst>
          </p:cNvPr>
          <p:cNvSpPr txBox="1"/>
          <p:nvPr/>
        </p:nvSpPr>
        <p:spPr>
          <a:xfrm>
            <a:off x="-885670" y="1676667"/>
            <a:ext cx="8514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XCCW Joined 1a" panose="03050702000000000000" pitchFamily="66" charset="0"/>
              </a:rPr>
              <a:t>I compared…</a:t>
            </a:r>
          </a:p>
          <a:p>
            <a:pPr algn="ctr"/>
            <a:endParaRPr lang="en-US" sz="3600" dirty="0">
              <a:latin typeface="XCCW Joined 1a" panose="03050702000000000000" pitchFamily="66" charset="0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625AD8B-7E3F-5A44-88BA-3C078DCC4E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73FB79">
                <a:tint val="45000"/>
                <a:satMod val="400000"/>
              </a:srgbClr>
            </a:duotone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6000" y="107430"/>
            <a:ext cx="5562600" cy="5562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21547F-0209-6249-A54B-19A42DC40C55}"/>
              </a:ext>
            </a:extLst>
          </p:cNvPr>
          <p:cNvSpPr txBox="1"/>
          <p:nvPr/>
        </p:nvSpPr>
        <p:spPr>
          <a:xfrm>
            <a:off x="4858062" y="1707763"/>
            <a:ext cx="8514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XCCW Joined 1a" panose="03050702000000000000" pitchFamily="66" charset="0"/>
              </a:rPr>
              <a:t>In contrast…</a:t>
            </a:r>
          </a:p>
          <a:p>
            <a:pPr algn="ctr"/>
            <a:endParaRPr lang="en-US" sz="3600" dirty="0">
              <a:latin typeface="XCCW Joined 1a" panose="03050702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00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71</Words>
  <Application>Microsoft Macintosh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XCCW Joined 1a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Ellie Alderton</cp:lastModifiedBy>
  <cp:revision>2</cp:revision>
  <cp:lastPrinted>2020-07-27T12:55:42Z</cp:lastPrinted>
  <dcterms:created xsi:type="dcterms:W3CDTF">2020-07-27T12:37:08Z</dcterms:created>
  <dcterms:modified xsi:type="dcterms:W3CDTF">2026-07-23T10:37:26Z</dcterms:modified>
</cp:coreProperties>
</file>